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Average"/>
      <p:regular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2FA24B-C244-4989-B64C-C15D7B9CDD76}">
  <a:tblStyle styleId="{BE2FA24B-C244-4989-B64C-C15D7B9CDD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Oswald-regular.fntdata"/><Relationship Id="rId16" Type="http://schemas.openxmlformats.org/officeDocument/2006/relationships/slide" Target="slides/slide9.xml"/><Relationship Id="rId38" Type="http://schemas.openxmlformats.org/officeDocument/2006/relationships/font" Target="fonts/Average-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cycleacrossamerica.org/us-recycling-collaps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f0890fa8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f0890fa8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D9EAD3"/>
                </a:highlight>
              </a:rPr>
              <a:t>The collection of contaminated </a:t>
            </a:r>
            <a:r>
              <a:rPr lang="en">
                <a:solidFill>
                  <a:schemeClr val="dk1"/>
                </a:solidFill>
                <a:highlight>
                  <a:srgbClr val="D9EAD3"/>
                </a:highlight>
              </a:rPr>
              <a:t>recycling at its source starts with our tool StreamSight Input/Output or SSIO for short.</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SSIO has a variety of different functionality that all works together to collect and upload data as recycling bins are emptied into the truck.</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SSIO includes controlling two cameras seen on the right of the slide. The the left camera detects the presence of a recycling bin and the rightmost camera records images of the recycling in bins after they are emptied.</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We use the individual images to identify the contaminants that are present within a households recycling.</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SSIO also uploads each set of images with a timestamp of when the bin was tipped and the gps coordinates of the trucks position when the bin was collected. We can use the coordinates to later relate a bin’s location back to a specific household.</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So, SSIO collects images of the contents of each bin, how does it know when to start and stop taking images? How does it know what images belong to what bin?</a:t>
            </a:r>
            <a:endParaRPr>
              <a:highlight>
                <a:srgbClr val="D9EAD3"/>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5e055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5e055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2CC"/>
                </a:highlight>
              </a:rPr>
              <a:t>Here is an example of what the camera that captures bin contents sees.</a:t>
            </a:r>
            <a:endParaRPr>
              <a:highlight>
                <a:srgbClr val="FFF2CC"/>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f5e055f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f5e055f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2CC"/>
                </a:highlight>
              </a:rPr>
              <a:t>This is an </a:t>
            </a:r>
            <a:r>
              <a:rPr lang="en">
                <a:highlight>
                  <a:srgbClr val="FFF2CC"/>
                </a:highlight>
              </a:rPr>
              <a:t>example</a:t>
            </a:r>
            <a:r>
              <a:rPr lang="en">
                <a:highlight>
                  <a:srgbClr val="FFF2CC"/>
                </a:highlight>
              </a:rPr>
              <a:t> of the footage that detects the bin sees.</a:t>
            </a:r>
            <a:endParaRPr>
              <a:highlight>
                <a:srgbClr val="FFF2CC"/>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f0890fa8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cf0890fa8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2CC"/>
                </a:highlight>
              </a:rPr>
              <a:t>SSIO uses machine learning</a:t>
            </a:r>
            <a:r>
              <a:rPr lang="en">
                <a:solidFill>
                  <a:schemeClr val="dk1"/>
                </a:solidFill>
                <a:highlight>
                  <a:srgbClr val="FFF2CC"/>
                </a:highlight>
              </a:rPr>
              <a:t> to see the blue bin. When it sees the blue bin, it triggers the cameras to start recording images.</a:t>
            </a:r>
            <a:endParaRPr>
              <a:solidFill>
                <a:schemeClr val="dk1"/>
              </a:solidFill>
              <a:highlight>
                <a:srgbClr val="FFF2CC"/>
              </a:highlight>
            </a:endParaRPr>
          </a:p>
          <a:p>
            <a:pPr indent="0" lvl="0" marL="0" rtl="0" algn="l">
              <a:spcBef>
                <a:spcPts val="0"/>
              </a:spcBef>
              <a:spcAft>
                <a:spcPts val="0"/>
              </a:spcAft>
              <a:buNone/>
            </a:pPr>
            <a:r>
              <a:t/>
            </a:r>
            <a:endParaRPr>
              <a:solidFill>
                <a:schemeClr val="dk1"/>
              </a:solidFill>
              <a:highlight>
                <a:srgbClr val="FFF2CC"/>
              </a:highlight>
            </a:endParaRPr>
          </a:p>
          <a:p>
            <a:pPr indent="0" lvl="0" marL="0" rtl="0" algn="l">
              <a:spcBef>
                <a:spcPts val="0"/>
              </a:spcBef>
              <a:spcAft>
                <a:spcPts val="0"/>
              </a:spcAft>
              <a:buNone/>
            </a:pPr>
            <a:r>
              <a:rPr lang="en">
                <a:solidFill>
                  <a:schemeClr val="dk1"/>
                </a:solidFill>
                <a:highlight>
                  <a:srgbClr val="FFF2CC"/>
                </a:highlight>
              </a:rPr>
              <a:t>The collection you see here demonstrates the model detecting three individual bin tips occurring in succession.</a:t>
            </a:r>
            <a:endParaRPr>
              <a:solidFill>
                <a:schemeClr val="dk1"/>
              </a:solidFill>
              <a:highlight>
                <a:srgbClr val="FFF2CC"/>
              </a:highlight>
            </a:endParaRPr>
          </a:p>
          <a:p>
            <a:pPr indent="0" lvl="0" marL="0" rtl="0" algn="l">
              <a:spcBef>
                <a:spcPts val="0"/>
              </a:spcBef>
              <a:spcAft>
                <a:spcPts val="0"/>
              </a:spcAft>
              <a:buNone/>
            </a:pPr>
            <a:r>
              <a:t/>
            </a:r>
            <a:endParaRPr>
              <a:solidFill>
                <a:schemeClr val="dk1"/>
              </a:solidFill>
              <a:highlight>
                <a:srgbClr val="FFF2CC"/>
              </a:highlight>
            </a:endParaRPr>
          </a:p>
          <a:p>
            <a:pPr indent="0" lvl="0" marL="0" rtl="0" algn="l">
              <a:spcBef>
                <a:spcPts val="0"/>
              </a:spcBef>
              <a:spcAft>
                <a:spcPts val="0"/>
              </a:spcAft>
              <a:buNone/>
            </a:pPr>
            <a:r>
              <a:rPr lang="en">
                <a:solidFill>
                  <a:schemeClr val="dk1"/>
                </a:solidFill>
                <a:highlight>
                  <a:srgbClr val="FFF2CC"/>
                </a:highlight>
              </a:rPr>
              <a:t>The camera records the frames that you see highlighted in blue, which are the contents that were dumped from the previous bin tip labeled #1.</a:t>
            </a:r>
            <a:endParaRPr>
              <a:highlight>
                <a:srgbClr val="FFF2CC"/>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f0890fa88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f0890fa88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Bin detector was trained over three rounds. Each round approximately 3500 images were used as training data.</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The model can correctly determine if a bin is visible 99% of the time.</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So we know how we detect bin tips, how are we identifying contaminants?</a:t>
            </a:r>
            <a:endParaRPr>
              <a:highlight>
                <a:srgbClr val="D9D2E9"/>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f0890fa8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f0890fa8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To classify contaminants we trained a more complex deep learning model.</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We could get into the details, but we will spare you that. Instead, we will show you what we were striving for and where we got.</a:t>
            </a:r>
            <a:endParaRPr>
              <a:highlight>
                <a:srgbClr val="D9D2E9"/>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c647791f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c647791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Our goal was to detect the 12 most common contaminants of household </a:t>
            </a:r>
            <a:r>
              <a:rPr lang="en">
                <a:highlight>
                  <a:srgbClr val="D9D2E9"/>
                </a:highlight>
              </a:rPr>
              <a:t>recycling</a:t>
            </a:r>
            <a:r>
              <a:rPr lang="en">
                <a:highlight>
                  <a:srgbClr val="D9D2E9"/>
                </a:highlight>
              </a:rPr>
              <a:t> and do so with reasonable accuracy.</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We would like to note that clamshell </a:t>
            </a:r>
            <a:r>
              <a:rPr lang="en">
                <a:highlight>
                  <a:srgbClr val="D9D2E9"/>
                </a:highlight>
              </a:rPr>
              <a:t>packaging</a:t>
            </a:r>
            <a:r>
              <a:rPr lang="en">
                <a:highlight>
                  <a:srgbClr val="D9D2E9"/>
                </a:highlight>
              </a:rPr>
              <a:t> and black plastics as you see here in the bottom left are recyclable in Regina as well as pizza boxes.</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Each customer of StreamSight defines what they want to consider as contaminants. These variations in the rules across communities is in part why recycling can be so difficult to do right.</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t/>
            </a:r>
            <a:endParaRPr>
              <a:highlight>
                <a:srgbClr val="D9D2E9"/>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f0890fa8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f0890fa8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EAD3"/>
                </a:highlight>
              </a:rPr>
              <a:t>Here is a demonstration of some predictions. The image on the left is what we are expecting and the image on the right is what we received from our machine learning models.</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rPr lang="en">
                <a:highlight>
                  <a:srgbClr val="D9EAD3"/>
                </a:highlight>
              </a:rPr>
              <a:t>Both models spotted the poly coated cup in the top right, but made some mistakes. The newer model performed better, not predicting the sheet of cardboard as styrofoam.</a:t>
            </a:r>
            <a:endParaRPr>
              <a:highlight>
                <a:srgbClr val="D9EAD3"/>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f0890fa88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f0890fa8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EAD3"/>
                </a:highlight>
              </a:rPr>
              <a:t>The older model</a:t>
            </a:r>
            <a:r>
              <a:rPr lang="en">
                <a:highlight>
                  <a:srgbClr val="D9EAD3"/>
                </a:highlight>
              </a:rPr>
              <a:t> did alright since it detects black garbage bags but does it far too frequently.</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rPr lang="en">
                <a:highlight>
                  <a:srgbClr val="D9EAD3"/>
                </a:highlight>
              </a:rPr>
              <a:t>The newer model has </a:t>
            </a:r>
            <a:r>
              <a:rPr lang="en">
                <a:highlight>
                  <a:srgbClr val="D9EAD3"/>
                </a:highlight>
              </a:rPr>
              <a:t>significantly</a:t>
            </a:r>
            <a:r>
              <a:rPr lang="en">
                <a:highlight>
                  <a:srgbClr val="D9EAD3"/>
                </a:highlight>
              </a:rPr>
              <a:t> improved.</a:t>
            </a:r>
            <a:endParaRPr>
              <a:highlight>
                <a:srgbClr val="D9EAD3"/>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f0890fa8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f0890fa8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EAD3"/>
                </a:highlight>
              </a:rPr>
              <a:t>The older model struggled to differentiate between styrofoam and pizza boxes.</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rPr lang="en">
                <a:highlight>
                  <a:srgbClr val="D9EAD3"/>
                </a:highlight>
              </a:rPr>
              <a:t>The newer model has improved and detects the pizza box.</a:t>
            </a:r>
            <a:endParaRPr>
              <a:highlight>
                <a:srgbClr val="D9EAD3"/>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7f63af6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7f63af6f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f0890fa8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f0890fa8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There is room for our model to improve. Between the two versions, the key difference is the amount of data available. With more images, we could see reasonable improvements in a future model. </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None/>
            </a:pPr>
            <a:r>
              <a:rPr lang="en">
                <a:highlight>
                  <a:srgbClr val="D9D2E9"/>
                </a:highlight>
              </a:rPr>
              <a:t>Also, we have way more images of plastic bag varieties and styrofoam. This likely causes the model to over predict garbage bags and styrofoam. The recent addition of more pizza box images is likely why our model can now detect the pizza box correctly.</a:t>
            </a:r>
            <a:endParaRPr>
              <a:highlight>
                <a:srgbClr val="D9D2E9"/>
              </a:highlight>
            </a:endParaRPr>
          </a:p>
          <a:p>
            <a:pPr indent="0" lvl="0" marL="0" rtl="0" algn="l">
              <a:spcBef>
                <a:spcPts val="0"/>
              </a:spcBef>
              <a:spcAft>
                <a:spcPts val="0"/>
              </a:spcAft>
              <a:buNone/>
            </a:pPr>
            <a:r>
              <a:t/>
            </a:r>
            <a:endParaRPr>
              <a:highlight>
                <a:srgbClr val="D9D2E9"/>
              </a:highlight>
            </a:endParaRPr>
          </a:p>
          <a:p>
            <a:pPr indent="0" lvl="0" marL="0" rtl="0" algn="l">
              <a:spcBef>
                <a:spcPts val="0"/>
              </a:spcBef>
              <a:spcAft>
                <a:spcPts val="0"/>
              </a:spcAft>
              <a:buClr>
                <a:schemeClr val="dk1"/>
              </a:buClr>
              <a:buSzPts val="1100"/>
              <a:buFont typeface="Arial"/>
              <a:buNone/>
            </a:pPr>
            <a:r>
              <a:rPr lang="en">
                <a:highlight>
                  <a:srgbClr val="D9D2E9"/>
                </a:highlight>
              </a:rPr>
              <a:t>So, we can detect bin tips, and classify contaminants in recycling, how does our full software solution 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f0890fa88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f0890fa8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EAD3"/>
                </a:highlight>
              </a:rPr>
              <a:t>Our architecture is hosted in the cloud with Amazon Web Services.  </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rPr lang="en">
                <a:solidFill>
                  <a:schemeClr val="dk1"/>
                </a:solidFill>
                <a:highlight>
                  <a:srgbClr val="D9EAD3"/>
                </a:highlight>
              </a:rPr>
              <a:t>The process starts on the Recycling truck with the camera. The truck takes pictures of the recycling as it is emptied into the truck. Then the truck uploads the images and we identify contaminants and store the data. When a municipality worker visits our website, we display this data to them to help them make informed decisions. </a:t>
            </a:r>
            <a:endParaRPr sz="1500">
              <a:highlight>
                <a:srgbClr val="D9EAD3"/>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f0890fa8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f0890fa8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2CC"/>
                </a:highlight>
              </a:rPr>
              <a:t>Our backend, and connection to the database was built using the </a:t>
            </a:r>
            <a:r>
              <a:rPr lang="en">
                <a:solidFill>
                  <a:schemeClr val="dk1"/>
                </a:solidFill>
                <a:highlight>
                  <a:srgbClr val="FFF2CC"/>
                </a:highlight>
              </a:rPr>
              <a:t>NestJS framework. It does a lot of things automatically for us, and easily enables great development practices. </a:t>
            </a:r>
            <a:endParaRPr>
              <a:solidFill>
                <a:schemeClr val="dk1"/>
              </a:solidFill>
              <a:highlight>
                <a:srgbClr val="FFF2CC"/>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2CC"/>
                </a:highlight>
              </a:rPr>
              <a:t>RBAC:</a:t>
            </a:r>
            <a:endParaRPr>
              <a:solidFill>
                <a:schemeClr val="dk1"/>
              </a:solidFill>
              <a:highlight>
                <a:srgbClr val="FFF2CC"/>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2CC"/>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2CC"/>
                </a:highlight>
              </a:rPr>
              <a:t>We authorize users trying to use our API to make sure that they have the required role in their organization necessary.</a:t>
            </a:r>
            <a:endParaRPr>
              <a:highlight>
                <a:srgbClr val="FFF2CC"/>
              </a:highlight>
            </a:endParaRPr>
          </a:p>
          <a:p>
            <a:pPr indent="0" lvl="0" marL="0" rtl="0" algn="l">
              <a:spcBef>
                <a:spcPts val="0"/>
              </a:spcBef>
              <a:spcAft>
                <a:spcPts val="0"/>
              </a:spcAft>
              <a:buNone/>
            </a:pPr>
            <a:r>
              <a:t/>
            </a:r>
            <a:endParaRPr>
              <a:highlight>
                <a:srgbClr val="FFF2CC"/>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f0890fa8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f0890fa8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Quality Assurance:</a:t>
            </a:r>
            <a:endParaRPr b="1" sz="1400">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	Throughout the development process, there has been a focus on quality assurance. </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	We are using a Continuous Integration/Continuous Deployment Pipeline. A CICD pipeline makes sure that any of the code we are producing meets set standards.</a:t>
            </a:r>
            <a:endParaRPr>
              <a:solidFill>
                <a:schemeClr val="dk1"/>
              </a:solidFill>
              <a:highlight>
                <a:srgbClr val="D9EAD3"/>
              </a:highlight>
            </a:endParaRPr>
          </a:p>
          <a:p>
            <a:pPr indent="0" lvl="0" marL="0" rtl="0" algn="l">
              <a:spcBef>
                <a:spcPts val="0"/>
              </a:spcBef>
              <a:spcAft>
                <a:spcPts val="0"/>
              </a:spcAft>
              <a:buNone/>
            </a:pPr>
            <a:r>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highlight>
                  <a:srgbClr val="D9EAD3"/>
                </a:highlight>
              </a:rPr>
              <a:t>	For our tests, we created integration tests for our API. We have achieved approximately 95% code coverage for our API. </a:t>
            </a:r>
            <a:endParaRPr>
              <a:solidFill>
                <a:schemeClr val="dk1"/>
              </a:solidFill>
              <a:highlight>
                <a:srgbClr val="FFF2CC"/>
              </a:highlight>
            </a:endParaRPr>
          </a:p>
          <a:p>
            <a:pPr indent="0" lvl="0" marL="0" rtl="0" algn="l">
              <a:spcBef>
                <a:spcPts val="0"/>
              </a:spcBef>
              <a:spcAft>
                <a:spcPts val="0"/>
              </a:spcAft>
              <a:buNone/>
            </a:pPr>
            <a:r>
              <a:t/>
            </a:r>
            <a:endParaRPr>
              <a:solidFill>
                <a:schemeClr val="dk1"/>
              </a:solidFill>
              <a:highlight>
                <a:srgbClr val="FFF2CC"/>
              </a:highlight>
            </a:endParaRPr>
          </a:p>
          <a:p>
            <a:pPr indent="0" lvl="0" marL="0" rtl="0" algn="l">
              <a:spcBef>
                <a:spcPts val="0"/>
              </a:spcBef>
              <a:spcAft>
                <a:spcPts val="0"/>
              </a:spcAft>
              <a:buNone/>
            </a:pPr>
            <a:r>
              <a:rPr lang="en">
                <a:solidFill>
                  <a:schemeClr val="dk1"/>
                </a:solidFill>
                <a:highlight>
                  <a:srgbClr val="FFF2CC"/>
                </a:highlight>
              </a:rPr>
              <a:t>We went through some user testing where we received input about our front-end. Some of the key points brought up were font and style consistency, as well as choosing more clear descriptors for graphs and tables. Some additional components were added to the mapping page, such as an intensity slider. </a:t>
            </a:r>
            <a:endParaRPr>
              <a:solidFill>
                <a:schemeClr val="dk1"/>
              </a:solidFill>
              <a:highlight>
                <a:srgbClr val="FFF2CC"/>
              </a:highlight>
            </a:endParaRPr>
          </a:p>
          <a:p>
            <a:pPr indent="0" lvl="0" marL="0" rtl="0" algn="l">
              <a:spcBef>
                <a:spcPts val="0"/>
              </a:spcBef>
              <a:spcAft>
                <a:spcPts val="0"/>
              </a:spcAft>
              <a:buNone/>
            </a:pPr>
            <a:r>
              <a:t/>
            </a:r>
            <a:endParaRPr>
              <a:solidFill>
                <a:schemeClr val="dk1"/>
              </a:solidFill>
              <a:highlight>
                <a:srgbClr val="FFF2CC"/>
              </a:highlight>
            </a:endParaRPr>
          </a:p>
          <a:p>
            <a:pPr indent="0" lvl="0" marL="0" rtl="0" algn="l">
              <a:spcBef>
                <a:spcPts val="0"/>
              </a:spcBef>
              <a:spcAft>
                <a:spcPts val="0"/>
              </a:spcAft>
              <a:buNone/>
            </a:pPr>
            <a:r>
              <a:rPr lang="en">
                <a:solidFill>
                  <a:schemeClr val="dk1"/>
                </a:solidFill>
                <a:highlight>
                  <a:srgbClr val="FFF2CC"/>
                </a:highlight>
              </a:rPr>
              <a:t>Prairie Robotics also provided Code reviews. When merging in features and branches, PR would review, comment on implementations, ask questions and provide feedback for improvements before approving merges. We met regularly with PR to discuss challenges or design decisions that we made. </a:t>
            </a:r>
            <a:endParaRPr>
              <a:solidFill>
                <a:schemeClr val="dk1"/>
              </a:solidFill>
              <a:highlight>
                <a:srgbClr val="FFF2CC"/>
              </a:highlight>
            </a:endParaRPr>
          </a:p>
          <a:p>
            <a:pPr indent="0" lvl="0" marL="0" rtl="0" algn="l">
              <a:spcBef>
                <a:spcPts val="0"/>
              </a:spcBef>
              <a:spcAft>
                <a:spcPts val="0"/>
              </a:spcAft>
              <a:buNone/>
            </a:pPr>
            <a:r>
              <a:t/>
            </a:r>
            <a:endParaRPr>
              <a:solidFill>
                <a:schemeClr val="dk1"/>
              </a:solidFill>
              <a:highlight>
                <a:srgbClr val="FFF2CC"/>
              </a:highlight>
            </a:endParaRPr>
          </a:p>
          <a:p>
            <a:pPr indent="0" lvl="0" marL="0" rtl="0" algn="l">
              <a:spcBef>
                <a:spcPts val="0"/>
              </a:spcBef>
              <a:spcAft>
                <a:spcPts val="0"/>
              </a:spcAft>
              <a:buNone/>
            </a:pPr>
            <a:r>
              <a:rPr lang="en">
                <a:solidFill>
                  <a:schemeClr val="dk1"/>
                </a:solidFill>
                <a:highlight>
                  <a:srgbClr val="FFF2CC"/>
                </a:highlight>
              </a:rPr>
              <a:t>Our API was also professionally reviewed by an outside contractor. This has provided great feedback and insight on improvements and we worked to implement many of these changes to improve code quality.</a:t>
            </a:r>
            <a:endParaRPr>
              <a:solidFill>
                <a:schemeClr val="dk1"/>
              </a:solidFill>
              <a:highlight>
                <a:srgbClr val="FFF2CC"/>
              </a:highlight>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f0890fa8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f0890fa8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D9D2E9"/>
                </a:highlight>
              </a:rPr>
              <a:t>We found that our API was too slow, taking about five seconds to load data on our map page, so we investigated different ways of speeding up its responses. </a:t>
            </a:r>
            <a:endParaRPr>
              <a:solidFill>
                <a:schemeClr val="dk1"/>
              </a:solidFill>
              <a:highlight>
                <a:srgbClr val="D9D2E9"/>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D9D2E9"/>
                </a:highlight>
              </a:rPr>
              <a:t>One meaningful change was increasing the amount of memory the API had access to. This lead us to improve response times substantially while not increasing our operating costs significantly. A faster response time means that our users will experience far less delay when trying to use our website and have an improved user experience.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f0890fa8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f0890fa8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EAD3"/>
                </a:highlight>
              </a:rPr>
              <a:t>Our contaminant classifier costs us about $0.75 per hour to train in the cloud, and the classifier takes 2.5 hours to train.</a:t>
            </a:r>
            <a:endParaRPr>
              <a:highlight>
                <a:srgbClr val="D9EAD3"/>
              </a:highlight>
            </a:endParaRPr>
          </a:p>
          <a:p>
            <a:pPr indent="0" lvl="0" marL="0" rtl="0" algn="l">
              <a:spcBef>
                <a:spcPts val="0"/>
              </a:spcBef>
              <a:spcAft>
                <a:spcPts val="0"/>
              </a:spcAft>
              <a:buNone/>
            </a:pPr>
            <a:r>
              <a:t/>
            </a:r>
            <a:endParaRPr>
              <a:highlight>
                <a:srgbClr val="D9EAD3"/>
              </a:highlight>
            </a:endParaRPr>
          </a:p>
          <a:p>
            <a:pPr indent="0" lvl="0" marL="0" rtl="0" algn="l">
              <a:spcBef>
                <a:spcPts val="0"/>
              </a:spcBef>
              <a:spcAft>
                <a:spcPts val="0"/>
              </a:spcAft>
              <a:buNone/>
            </a:pPr>
            <a:r>
              <a:t/>
            </a:r>
            <a:endParaRPr>
              <a:highlight>
                <a:srgbClr val="D9EAD3"/>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f0890fa8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f0890fa8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highlight>
                  <a:srgbClr val="FFF2CC"/>
                </a:highlight>
                <a:latin typeface="Average"/>
                <a:ea typeface="Average"/>
                <a:cs typeface="Average"/>
                <a:sym typeface="Average"/>
              </a:rPr>
              <a:t>For future work, there are many directions the project can go.</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2CC"/>
                </a:highlight>
                <a:latin typeface="Average"/>
                <a:ea typeface="Average"/>
                <a:cs typeface="Average"/>
                <a:sym typeface="Average"/>
              </a:rPr>
              <a:t>We are </a:t>
            </a:r>
            <a:r>
              <a:rPr lang="en" sz="1300">
                <a:solidFill>
                  <a:schemeClr val="dk1"/>
                </a:solidFill>
                <a:highlight>
                  <a:srgbClr val="FFF2CC"/>
                </a:highlight>
                <a:latin typeface="Average"/>
                <a:ea typeface="Average"/>
                <a:cs typeface="Average"/>
                <a:sym typeface="Average"/>
              </a:rPr>
              <a:t>handing</a:t>
            </a:r>
            <a:r>
              <a:rPr lang="en" sz="1300">
                <a:solidFill>
                  <a:schemeClr val="dk1"/>
                </a:solidFill>
                <a:highlight>
                  <a:srgbClr val="FFF2CC"/>
                </a:highlight>
                <a:latin typeface="Average"/>
                <a:ea typeface="Average"/>
                <a:cs typeface="Average"/>
                <a:sym typeface="Average"/>
              </a:rPr>
              <a:t> the project over to Prairie Robotics and have built the </a:t>
            </a:r>
            <a:r>
              <a:rPr lang="en" sz="1300">
                <a:solidFill>
                  <a:schemeClr val="dk1"/>
                </a:solidFill>
                <a:highlight>
                  <a:srgbClr val="FFF2CC"/>
                </a:highlight>
                <a:latin typeface="Average"/>
                <a:ea typeface="Average"/>
                <a:cs typeface="Average"/>
                <a:sym typeface="Average"/>
              </a:rPr>
              <a:t>system</a:t>
            </a:r>
            <a:r>
              <a:rPr lang="en" sz="1300">
                <a:solidFill>
                  <a:schemeClr val="dk1"/>
                </a:solidFill>
                <a:highlight>
                  <a:srgbClr val="FFF2CC"/>
                </a:highlight>
                <a:latin typeface="Average"/>
                <a:ea typeface="Average"/>
                <a:cs typeface="Average"/>
                <a:sym typeface="Average"/>
              </a:rPr>
              <a:t> with future features and needs in mind. </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2CC"/>
                </a:highlight>
                <a:latin typeface="Average"/>
                <a:ea typeface="Average"/>
                <a:cs typeface="Average"/>
                <a:sym typeface="Average"/>
              </a:rPr>
              <a:t>One identified feature is a review function for municipalities to see pictures of infractions and confirm that a correct inference has been made. This would improve trust in the model.</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2CC"/>
                </a:highlight>
                <a:latin typeface="Average"/>
                <a:ea typeface="Average"/>
                <a:cs typeface="Average"/>
                <a:sym typeface="Average"/>
              </a:rPr>
              <a:t>A main feature that would assist in education would be the generation of mailers. This involves creating emails or postcards that could be automatically sent to residences with contaminants in their recycling. This would provide feedback, images of the contaminant and reasons why it couldn’t be recycled.</a:t>
            </a:r>
            <a:endParaRPr sz="1300">
              <a:solidFill>
                <a:schemeClr val="dk1"/>
              </a:solidFill>
              <a:highlight>
                <a:srgbClr val="FFF2CC"/>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D9D2E9"/>
                </a:highlight>
                <a:latin typeface="Average"/>
                <a:ea typeface="Average"/>
                <a:cs typeface="Average"/>
                <a:sym typeface="Average"/>
              </a:rPr>
              <a:t>Additionally, if we could detect contaminants faster</a:t>
            </a:r>
            <a:r>
              <a:rPr lang="en" sz="1300">
                <a:solidFill>
                  <a:schemeClr val="dk1"/>
                </a:solidFill>
                <a:highlight>
                  <a:srgbClr val="D9D2E9"/>
                </a:highlight>
                <a:latin typeface="Average"/>
                <a:ea typeface="Average"/>
                <a:cs typeface="Average"/>
                <a:sym typeface="Average"/>
              </a:rPr>
              <a:t>, the truck</a:t>
            </a:r>
            <a:r>
              <a:rPr lang="en" sz="1300">
                <a:solidFill>
                  <a:schemeClr val="dk1"/>
                </a:solidFill>
                <a:highlight>
                  <a:srgbClr val="D9D2E9"/>
                </a:highlight>
                <a:latin typeface="Average"/>
                <a:ea typeface="Average"/>
                <a:cs typeface="Average"/>
                <a:sym typeface="Average"/>
              </a:rPr>
              <a:t> could provide real-time warnings for vehicle Operators. This could provide alerts for </a:t>
            </a:r>
            <a:r>
              <a:rPr lang="en" sz="1300">
                <a:solidFill>
                  <a:schemeClr val="dk1"/>
                </a:solidFill>
                <a:highlight>
                  <a:srgbClr val="D9D2E9"/>
                </a:highlight>
                <a:latin typeface="Average"/>
                <a:ea typeface="Average"/>
                <a:cs typeface="Average"/>
                <a:sym typeface="Average"/>
              </a:rPr>
              <a:t>hazardous</a:t>
            </a:r>
            <a:r>
              <a:rPr lang="en" sz="1300">
                <a:solidFill>
                  <a:schemeClr val="dk1"/>
                </a:solidFill>
                <a:highlight>
                  <a:srgbClr val="D9D2E9"/>
                </a:highlight>
                <a:latin typeface="Average"/>
                <a:ea typeface="Average"/>
                <a:cs typeface="Average"/>
                <a:sym typeface="Average"/>
              </a:rPr>
              <a:t> contaminants such as propane tanks. This would require possible hardware upgrades, and software modification. </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D9D2E9"/>
                </a:highlight>
                <a:latin typeface="Average"/>
                <a:ea typeface="Average"/>
                <a:cs typeface="Average"/>
                <a:sym typeface="Average"/>
              </a:rPr>
              <a:t>Improving our contaminant detector is an ongoing goal. With additional data, data augmentation, and model modifications we could see substantial improvements.</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D9D2E9"/>
                </a:highlight>
                <a:latin typeface="Average"/>
                <a:ea typeface="Average"/>
                <a:cs typeface="Average"/>
                <a:sym typeface="Average"/>
              </a:rPr>
              <a:t>Another addition to streamsight would be the creation of a mobile app for residential users. This would allow users to check if they recycled any contaminants and see their </a:t>
            </a:r>
            <a:r>
              <a:rPr lang="en" sz="1300">
                <a:solidFill>
                  <a:schemeClr val="dk1"/>
                </a:solidFill>
                <a:highlight>
                  <a:srgbClr val="D9D2E9"/>
                </a:highlight>
                <a:latin typeface="Average"/>
                <a:ea typeface="Average"/>
                <a:cs typeface="Average"/>
                <a:sym typeface="Average"/>
              </a:rPr>
              <a:t>improvement</a:t>
            </a:r>
            <a:r>
              <a:rPr lang="en" sz="1300">
                <a:solidFill>
                  <a:schemeClr val="dk1"/>
                </a:solidFill>
                <a:highlight>
                  <a:srgbClr val="D9D2E9"/>
                </a:highlight>
                <a:latin typeface="Average"/>
                <a:ea typeface="Average"/>
                <a:cs typeface="Average"/>
                <a:sym typeface="Average"/>
              </a:rPr>
              <a:t> overtime. </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D9D2E9"/>
              </a:highlight>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D9D2E9"/>
                </a:highlight>
                <a:latin typeface="Average"/>
                <a:ea typeface="Average"/>
                <a:cs typeface="Average"/>
                <a:sym typeface="Average"/>
              </a:rPr>
              <a:t>With URStreamSight, the future is exciting and we hope to make a difference in our community and the world at large with continuous improvements and innovations. </a:t>
            </a:r>
            <a:endParaRPr sz="1300">
              <a:solidFill>
                <a:schemeClr val="dk1"/>
              </a:solidFill>
              <a:highlight>
                <a:srgbClr val="D9D2E9"/>
              </a:highlight>
              <a:latin typeface="Average"/>
              <a:ea typeface="Average"/>
              <a:cs typeface="Average"/>
              <a:sym typeface="Averag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f0890fa88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f0890fa88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Other Relevant Documentation: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2CC"/>
                </a:highlight>
              </a:rPr>
              <a:t>Here is a list of some of our other relevant documentation available on GitHub. Go through each and say a little blurb about them.</a:t>
            </a:r>
            <a:endParaRPr>
              <a:solidFill>
                <a:schemeClr val="dk1"/>
              </a:solidFill>
              <a:highlight>
                <a:srgbClr val="FFF2CC"/>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f0890fa8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f0890fa8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We would like to thank and acknowledge the efforts of the University of Regina and including the </a:t>
            </a:r>
            <a:r>
              <a:rPr lang="en">
                <a:highlight>
                  <a:srgbClr val="D9D2E9"/>
                </a:highlight>
              </a:rPr>
              <a:t>faculty</a:t>
            </a:r>
            <a:r>
              <a:rPr lang="en">
                <a:highlight>
                  <a:srgbClr val="D9D2E9"/>
                </a:highlight>
              </a:rPr>
              <a:t> and staff of the engineering </a:t>
            </a:r>
            <a:r>
              <a:rPr lang="en">
                <a:highlight>
                  <a:srgbClr val="D9D2E9"/>
                </a:highlight>
              </a:rPr>
              <a:t>department</a:t>
            </a:r>
            <a:r>
              <a:rPr lang="en">
                <a:highlight>
                  <a:srgbClr val="D9D2E9"/>
                </a:highlight>
              </a:rPr>
              <a:t>, prairie robotics, Dr. Tim Macaig, Dr. Mohamed El-Darieby, and George Daoud for helping us throughout our project.</a:t>
            </a:r>
            <a:endParaRPr>
              <a:highlight>
                <a:srgbClr val="D9D2E9"/>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f0890fa8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f0890fa8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image references from the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c64779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c64779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2E9"/>
                </a:highlight>
              </a:rPr>
              <a:t>Just to briefly introduce you to our project, here is a commercial for our product StreamSight.</a:t>
            </a:r>
            <a:endParaRPr>
              <a:highlight>
                <a:srgbClr val="D9D2E9"/>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f0890fa8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f0890fa8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f5e055f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f5e055f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f0890fa88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 sz="1300">
                <a:highlight>
                  <a:srgbClr val="D9EAD3"/>
                </a:highlight>
                <a:latin typeface="Calibri"/>
                <a:ea typeface="Calibri"/>
                <a:cs typeface="Calibri"/>
                <a:sym typeface="Calibri"/>
              </a:rPr>
              <a:t>URStreamSight </a:t>
            </a:r>
            <a:r>
              <a:rPr lang="en" sz="1300">
                <a:highlight>
                  <a:srgbClr val="D9EAD3"/>
                </a:highlight>
                <a:latin typeface="Calibri"/>
                <a:ea typeface="Calibri"/>
                <a:cs typeface="Calibri"/>
                <a:sym typeface="Calibri"/>
              </a:rPr>
              <a:t>is a web application to help reduce recycling contamination by providing reports to municipality workers and allowing them to review contamination in recycling bins to help with decision making. </a:t>
            </a:r>
            <a:endParaRPr sz="1300">
              <a:highlight>
                <a:srgbClr val="D9EAD3"/>
              </a:highlight>
              <a:latin typeface="Calibri"/>
              <a:ea typeface="Calibri"/>
              <a:cs typeface="Calibri"/>
              <a:sym typeface="Calibri"/>
            </a:endParaRPr>
          </a:p>
          <a:p>
            <a:pPr indent="0" lvl="0" marL="0" rtl="0" algn="l">
              <a:lnSpc>
                <a:spcPct val="90000"/>
              </a:lnSpc>
              <a:spcBef>
                <a:spcPts val="500"/>
              </a:spcBef>
              <a:spcAft>
                <a:spcPts val="0"/>
              </a:spcAft>
              <a:buNone/>
            </a:pPr>
            <a:r>
              <a:rPr lang="en" sz="1300">
                <a:highlight>
                  <a:srgbClr val="D9EAD3"/>
                </a:highlight>
                <a:latin typeface="Calibri"/>
                <a:ea typeface="Calibri"/>
                <a:cs typeface="Calibri"/>
                <a:sym typeface="Calibri"/>
              </a:rPr>
              <a:t>Pictures are captured when a bin is tipped into the recycling truck and contamination is identified with machine learning, the results are then displayed in our front-end portal for users. </a:t>
            </a:r>
            <a:endParaRPr sz="1300">
              <a:highlight>
                <a:srgbClr val="D9EAD3"/>
              </a:highlight>
              <a:latin typeface="Calibri"/>
              <a:ea typeface="Calibri"/>
              <a:cs typeface="Calibri"/>
              <a:sym typeface="Calibri"/>
            </a:endParaRPr>
          </a:p>
        </p:txBody>
      </p:sp>
      <p:sp>
        <p:nvSpPr>
          <p:cNvPr id="141" name="Google Shape;141;gcf0890fa88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0890fa88_1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f0890fa8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1"/>
              </a:buClr>
              <a:buSzPts val="1100"/>
              <a:buFont typeface="Arial"/>
              <a:buNone/>
            </a:pPr>
            <a:r>
              <a:rPr lang="en">
                <a:highlight>
                  <a:srgbClr val="FFF2CC"/>
                </a:highlight>
              </a:rPr>
              <a:t>Thirty percent of all the material that is recycled is actually garbage. Garbage found in recycling is known as recycling contamination. </a:t>
            </a:r>
            <a:r>
              <a:rPr lang="en" sz="1200">
                <a:solidFill>
                  <a:schemeClr val="dk1"/>
                </a:solidFill>
                <a:highlight>
                  <a:srgbClr val="FFF2CC"/>
                </a:highlight>
                <a:latin typeface="Calibri"/>
                <a:ea typeface="Calibri"/>
                <a:cs typeface="Calibri"/>
                <a:sym typeface="Calibri"/>
              </a:rPr>
              <a:t>Contaminated recycling generates fines for municipalities which increases costs for households. If the contamination is bad enough, recycling centers will close down, and people will be forced to throw everything in the trash. If the recycling is clean, recycling can instead provide revenue.</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 sz="1200" u="sng">
                <a:solidFill>
                  <a:schemeClr val="hlink"/>
                </a:solidFill>
                <a:highlight>
                  <a:srgbClr val="FFF2CC"/>
                </a:highlight>
                <a:latin typeface="Calibri"/>
                <a:ea typeface="Calibri"/>
                <a:cs typeface="Calibri"/>
                <a:sym typeface="Calibri"/>
                <a:hlinkClick r:id="rId2"/>
              </a:rPr>
              <a:t>https://www.recycleacrossamerica.org/us-recycling-collapse</a:t>
            </a:r>
            <a:r>
              <a:rPr lang="en" sz="1200">
                <a:solidFill>
                  <a:schemeClr val="dk1"/>
                </a:solidFill>
                <a:highlight>
                  <a:srgbClr val="FFF2CC"/>
                </a:highlight>
                <a:latin typeface="Calibri"/>
                <a:ea typeface="Calibri"/>
                <a:cs typeface="Calibri"/>
                <a:sym typeface="Calibri"/>
              </a:rPr>
              <a:t> </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 sz="1200">
                <a:solidFill>
                  <a:schemeClr val="dk1"/>
                </a:solidFill>
                <a:highlight>
                  <a:srgbClr val="FFF2CC"/>
                </a:highlight>
                <a:latin typeface="Calibri"/>
                <a:ea typeface="Calibri"/>
                <a:cs typeface="Calibri"/>
                <a:sym typeface="Calibri"/>
              </a:rPr>
              <a:t>We have a 3  Pillar approach:</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500"/>
              </a:spcBef>
              <a:spcAft>
                <a:spcPts val="0"/>
              </a:spcAft>
              <a:buClr>
                <a:schemeClr val="dk1"/>
              </a:buClr>
              <a:buSzPts val="1200"/>
              <a:buFont typeface="Calibri"/>
              <a:buChar char="●"/>
            </a:pPr>
            <a:r>
              <a:rPr lang="en" sz="1200">
                <a:solidFill>
                  <a:schemeClr val="dk1"/>
                </a:solidFill>
                <a:highlight>
                  <a:srgbClr val="FFF2CC"/>
                </a:highlight>
                <a:latin typeface="Calibri"/>
                <a:ea typeface="Calibri"/>
                <a:cs typeface="Calibri"/>
                <a:sym typeface="Calibri"/>
              </a:rPr>
              <a:t>Education: The first step to fixing behavior is to raise awareness</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0"/>
              </a:spcBef>
              <a:spcAft>
                <a:spcPts val="0"/>
              </a:spcAft>
              <a:buClr>
                <a:schemeClr val="dk1"/>
              </a:buClr>
              <a:buSzPts val="1200"/>
              <a:buFont typeface="Calibri"/>
              <a:buChar char="●"/>
            </a:pPr>
            <a:r>
              <a:rPr lang="en" sz="1200">
                <a:solidFill>
                  <a:schemeClr val="dk1"/>
                </a:solidFill>
                <a:highlight>
                  <a:srgbClr val="FFF2CC"/>
                </a:highlight>
                <a:latin typeface="Calibri"/>
                <a:ea typeface="Calibri"/>
                <a:cs typeface="Calibri"/>
                <a:sym typeface="Calibri"/>
              </a:rPr>
              <a:t>Regulatory Compliance: The use of fines or loss of service to improve behavior. Additionally, money from fines could be put straight back into education</a:t>
            </a:r>
            <a:endParaRPr sz="1200">
              <a:solidFill>
                <a:schemeClr val="dk1"/>
              </a:solidFill>
              <a:highlight>
                <a:srgbClr val="FFF2CC"/>
              </a:highlight>
              <a:latin typeface="Calibri"/>
              <a:ea typeface="Calibri"/>
              <a:cs typeface="Calibri"/>
              <a:sym typeface="Calibri"/>
            </a:endParaRPr>
          </a:p>
          <a:p>
            <a:pPr indent="-304800" lvl="0" marL="457200" rtl="0" algn="l">
              <a:lnSpc>
                <a:spcPct val="90000"/>
              </a:lnSpc>
              <a:spcBef>
                <a:spcPts val="0"/>
              </a:spcBef>
              <a:spcAft>
                <a:spcPts val="0"/>
              </a:spcAft>
              <a:buClr>
                <a:schemeClr val="dk1"/>
              </a:buClr>
              <a:buSzPts val="1200"/>
              <a:buFont typeface="Calibri"/>
              <a:buChar char="●"/>
            </a:pPr>
            <a:r>
              <a:rPr lang="en" sz="1200">
                <a:solidFill>
                  <a:schemeClr val="dk1"/>
                </a:solidFill>
                <a:highlight>
                  <a:srgbClr val="FFF2CC"/>
                </a:highlight>
                <a:latin typeface="Calibri"/>
                <a:ea typeface="Calibri"/>
                <a:cs typeface="Calibri"/>
                <a:sym typeface="Calibri"/>
              </a:rPr>
              <a:t>Iteration: Analyzing results of these two approaches to determine the best method or combination. Also in iteration, our machine learning model will </a:t>
            </a:r>
            <a:r>
              <a:rPr lang="en" sz="1200">
                <a:solidFill>
                  <a:schemeClr val="dk1"/>
                </a:solidFill>
                <a:highlight>
                  <a:srgbClr val="FFF2CC"/>
                </a:highlight>
                <a:latin typeface="Calibri"/>
                <a:ea typeface="Calibri"/>
                <a:cs typeface="Calibri"/>
                <a:sym typeface="Calibri"/>
              </a:rPr>
              <a:t>continue</a:t>
            </a:r>
            <a:r>
              <a:rPr lang="en" sz="1200">
                <a:solidFill>
                  <a:schemeClr val="dk1"/>
                </a:solidFill>
                <a:highlight>
                  <a:srgbClr val="FFF2CC"/>
                </a:highlight>
                <a:latin typeface="Calibri"/>
                <a:ea typeface="Calibri"/>
                <a:cs typeface="Calibri"/>
                <a:sym typeface="Calibri"/>
              </a:rPr>
              <a:t> to get better as more pictures are gathered. </a:t>
            </a:r>
            <a:endParaRPr sz="1200">
              <a:solidFill>
                <a:schemeClr val="dk1"/>
              </a:solidFill>
              <a:highlight>
                <a:srgbClr val="FFF2CC"/>
              </a:highlight>
              <a:latin typeface="Calibri"/>
              <a:ea typeface="Calibri"/>
              <a:cs typeface="Calibri"/>
              <a:sym typeface="Calibri"/>
            </a:endParaRPr>
          </a:p>
          <a:p>
            <a:pPr indent="0" lvl="0" marL="0" rtl="0" algn="l">
              <a:lnSpc>
                <a:spcPct val="90000"/>
              </a:lnSpc>
              <a:spcBef>
                <a:spcPts val="500"/>
              </a:spcBef>
              <a:spcAft>
                <a:spcPts val="0"/>
              </a:spcAft>
              <a:buNone/>
            </a:pPr>
            <a:r>
              <a:rPr lang="en" sz="1200">
                <a:solidFill>
                  <a:schemeClr val="dk1"/>
                </a:solidFill>
                <a:highlight>
                  <a:srgbClr val="FFF2CC"/>
                </a:highlight>
                <a:latin typeface="Calibri"/>
                <a:ea typeface="Calibri"/>
                <a:cs typeface="Calibri"/>
                <a:sym typeface="Calibri"/>
              </a:rPr>
              <a:t>Our app provides these pillars to municipalities to help improve their recycling and reduce contamination. </a:t>
            </a:r>
            <a:endParaRPr>
              <a:highlight>
                <a:srgbClr val="FFF2C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f5e055f9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f5e055f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1"/>
              </a:buClr>
              <a:buSzPts val="1100"/>
              <a:buFont typeface="Arial"/>
              <a:buNone/>
            </a:pPr>
            <a:r>
              <a:rPr lang="en" sz="1200">
                <a:solidFill>
                  <a:schemeClr val="dk1"/>
                </a:solidFill>
                <a:highlight>
                  <a:srgbClr val="D9EAD3"/>
                </a:highlight>
                <a:latin typeface="Calibri"/>
                <a:ea typeface="Calibri"/>
                <a:cs typeface="Calibri"/>
                <a:sym typeface="Calibri"/>
              </a:rPr>
              <a:t>Proof of the effectiveness of this approach is shown in the study from the Region of Peel in Ontario.</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 sz="1200">
                <a:solidFill>
                  <a:schemeClr val="dk1"/>
                </a:solidFill>
                <a:highlight>
                  <a:srgbClr val="D9EAD3"/>
                </a:highlight>
                <a:latin typeface="Calibri"/>
                <a:ea typeface="Calibri"/>
                <a:cs typeface="Calibri"/>
                <a:sym typeface="Calibri"/>
              </a:rPr>
              <a:t>The Region of Peel encompasses the cities Mississauga, Brampton, Caledon and several others</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 sz="1200">
                <a:solidFill>
                  <a:schemeClr val="dk1"/>
                </a:solidFill>
                <a:highlight>
                  <a:srgbClr val="D9EAD3"/>
                </a:highlight>
                <a:latin typeface="Calibri"/>
                <a:ea typeface="Calibri"/>
                <a:cs typeface="Calibri"/>
                <a:sym typeface="Calibri"/>
              </a:rPr>
              <a:t>Contamination of recycling costs the Region of Peel over $3.6 million each year. It also puts the Region’s ability to successfully sell recycling at risk.</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 sz="1200">
                <a:solidFill>
                  <a:schemeClr val="dk1"/>
                </a:solidFill>
                <a:highlight>
                  <a:srgbClr val="D9EAD3"/>
                </a:highlight>
                <a:latin typeface="Calibri"/>
                <a:ea typeface="Calibri"/>
                <a:cs typeface="Calibri"/>
                <a:sym typeface="Calibri"/>
              </a:rPr>
              <a:t>Curbside pilot findings showed that approximately 60-70 percent of curbside households had less than 10 percent contamination in their blue box, and that after education alone that number rose to 80-90 percent. You can see these numbers reflected in phase one of the graph. These results align directly with our app’s first pillar. </a:t>
            </a:r>
            <a:endParaRPr sz="1200">
              <a:solidFill>
                <a:schemeClr val="dk1"/>
              </a:solidFill>
              <a:highlight>
                <a:srgbClr val="D9EAD3"/>
              </a:highlight>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t/>
            </a:r>
            <a:endParaRPr sz="1200">
              <a:solidFill>
                <a:schemeClr val="dk1"/>
              </a:solidFill>
              <a:highlight>
                <a:srgbClr val="FFF2CC"/>
              </a:highlight>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f0890fa88_1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cf0890fa88_1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highlight>
                  <a:srgbClr val="D9D2E9"/>
                </a:highlight>
              </a:rPr>
              <a:t>This capstone opportunity was made available to us by Prairie Robotics, a local startup here in Regina and it will be adopted and expanded on by them following its completion. We also applied for and </a:t>
            </a:r>
            <a:r>
              <a:rPr lang="en">
                <a:highlight>
                  <a:srgbClr val="D9D2E9"/>
                </a:highlight>
              </a:rPr>
              <a:t>received</a:t>
            </a:r>
            <a:r>
              <a:rPr lang="en">
                <a:highlight>
                  <a:srgbClr val="D9D2E9"/>
                </a:highlight>
              </a:rPr>
              <a:t> Mitacs funding to help with this project. </a:t>
            </a:r>
            <a:endParaRPr>
              <a:highlight>
                <a:srgbClr val="D9D2E9"/>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f0890fa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f0890fa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2CC"/>
                </a:highlight>
              </a:rPr>
              <a:t>Ray give Front-End Demo</a:t>
            </a:r>
            <a:endParaRPr>
              <a:highlight>
                <a:srgbClr val="FFF2CC"/>
              </a:highlight>
            </a:endParaRPr>
          </a:p>
          <a:p>
            <a:pPr indent="0" lvl="0" marL="0" rtl="0" algn="l">
              <a:spcBef>
                <a:spcPts val="0"/>
              </a:spcBef>
              <a:spcAft>
                <a:spcPts val="0"/>
              </a:spcAft>
              <a:buNone/>
            </a:pPr>
            <a:r>
              <a:rPr lang="en">
                <a:highlight>
                  <a:srgbClr val="FFF2CC"/>
                </a:highlight>
              </a:rPr>
              <a:t>	Just mention education and potential fees and compliance</a:t>
            </a:r>
            <a:endParaRPr>
              <a:highlight>
                <a:srgbClr val="FFF2CC"/>
              </a:highlight>
            </a:endParaRPr>
          </a:p>
          <a:p>
            <a:pPr indent="0" lvl="0" marL="0" rtl="0" algn="l">
              <a:spcBef>
                <a:spcPts val="0"/>
              </a:spcBef>
              <a:spcAft>
                <a:spcPts val="0"/>
              </a:spcAft>
              <a:buNone/>
            </a:pPr>
            <a:r>
              <a:t/>
            </a:r>
            <a:endParaRPr>
              <a:highlight>
                <a:srgbClr val="FFF2CC"/>
              </a:highlight>
            </a:endParaRPr>
          </a:p>
          <a:p>
            <a:pPr indent="0" lvl="0" marL="0" rtl="0" algn="l">
              <a:spcBef>
                <a:spcPts val="0"/>
              </a:spcBef>
              <a:spcAft>
                <a:spcPts val="0"/>
              </a:spcAft>
              <a:buNone/>
            </a:pPr>
            <a:r>
              <a:rPr lang="en">
                <a:highlight>
                  <a:srgbClr val="FFF2CC"/>
                </a:highlight>
              </a:rPr>
              <a:t>	That is it for our front-end demo</a:t>
            </a:r>
            <a:r>
              <a:rPr lang="en">
                <a:highlight>
                  <a:srgbClr val="FFF2CC"/>
                </a:highlight>
              </a:rPr>
              <a:t>.</a:t>
            </a:r>
            <a:r>
              <a:rPr lang="en">
                <a:highlight>
                  <a:srgbClr val="FFF2CC"/>
                </a:highlight>
              </a:rPr>
              <a:t> So, the next question would be: </a:t>
            </a:r>
            <a:r>
              <a:rPr lang="en" sz="1500">
                <a:highlight>
                  <a:srgbClr val="FFF2CC"/>
                </a:highlight>
              </a:rPr>
              <a:t>Where is this data coming from?</a:t>
            </a:r>
            <a:endParaRPr sz="1500">
              <a:highlight>
                <a:srgbClr val="FFF2CC"/>
              </a:highlight>
            </a:endParaRPr>
          </a:p>
          <a:p>
            <a:pPr indent="0" lvl="0" marL="0" rtl="0" algn="l">
              <a:spcBef>
                <a:spcPts val="0"/>
              </a:spcBef>
              <a:spcAft>
                <a:spcPts val="0"/>
              </a:spcAft>
              <a:buNone/>
            </a:pPr>
            <a:r>
              <a:t/>
            </a:r>
            <a:endParaRPr sz="1500">
              <a:highlight>
                <a:srgbClr val="FFF2CC"/>
              </a:highlight>
            </a:endParaRPr>
          </a:p>
          <a:p>
            <a:pPr indent="0" lvl="0" marL="0" rtl="0" algn="l">
              <a:spcBef>
                <a:spcPts val="0"/>
              </a:spcBef>
              <a:spcAft>
                <a:spcPts val="0"/>
              </a:spcAft>
              <a:buNone/>
            </a:pPr>
            <a:r>
              <a:rPr lang="en" sz="1500">
                <a:highlight>
                  <a:srgbClr val="FFF2CC"/>
                </a:highlight>
              </a:rPr>
              <a:t>Give more of an explanation, take a bit of time</a:t>
            </a:r>
            <a:endParaRPr sz="1500">
              <a:highlight>
                <a:srgbClr val="FFF2CC"/>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7" y="2855375"/>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4" name="Google Shape;64;p14"/>
          <p:cNvSpPr txBox="1"/>
          <p:nvPr>
            <p:ph type="ctrTitle"/>
          </p:nvPr>
        </p:nvSpPr>
        <p:spPr>
          <a:xfrm>
            <a:off x="671257" y="990800"/>
            <a:ext cx="7801500" cy="1730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3000"/>
              <a:buNone/>
              <a:defRPr/>
            </a:lvl1pPr>
            <a:lvl2pPr lvl="1" rtl="0" algn="l">
              <a:lnSpc>
                <a:spcPct val="90000"/>
              </a:lnSpc>
              <a:spcBef>
                <a:spcPts val="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69" name="Google Shape;69;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70" name="Google Shape;70;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1" name="Google Shape;71;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2" name="Google Shape;72;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chemeClr val="accent3"/>
              </a:solidFill>
              <a:latin typeface="Average"/>
              <a:ea typeface="Average"/>
              <a:cs typeface="Average"/>
              <a:sym typeface="Averag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5" name="Google Shape;75;p16"/>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9" name="Google Shape;79;p17"/>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2" name="Google Shape;8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3" name="Google Shape;8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4" name="Google Shape;84;p18"/>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7" name="Google Shape;87;p19"/>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0" name="Google Shape;9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1" name="Google Shape;91;p20"/>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92" name="Shape 92"/>
        <p:cNvGrpSpPr/>
        <p:nvPr/>
      </p:nvGrpSpPr>
      <p:grpSpPr>
        <a:xfrm>
          <a:off x="0" y="0"/>
          <a:ext cx="0" cy="0"/>
          <a:chOff x="0" y="0"/>
          <a:chExt cx="0" cy="0"/>
        </a:xfrm>
      </p:grpSpPr>
      <p:sp>
        <p:nvSpPr>
          <p:cNvPr id="93" name="Google Shape;93;p21"/>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94" name="Google Shape;94;p21"/>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2"/>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97" name="Google Shape;97;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2"/>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9" name="Google Shape;99;p22"/>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0" name="Google Shape;100;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01" name="Google Shape;101;p22"/>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04" name="Google Shape;104;p23"/>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4"/>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7" name="Google Shape;107;p24"/>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8" name="Google Shape;108;p24"/>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5"/>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1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drive.google.com/file/d/1vj4EJ3L8f6bH4jJqgDQHMAjbsdJGr5wq/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drive.google.com/file/d/1okSUJtLJJw4J97enMMqnC82vVBWRXqXw/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33.jpg"/><Relationship Id="rId9" Type="http://schemas.openxmlformats.org/officeDocument/2006/relationships/image" Target="../media/image46.pn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9.png"/><Relationship Id="rId8" Type="http://schemas.openxmlformats.org/officeDocument/2006/relationships/image" Target="../media/image8.png"/></Relationships>
</file>

<file path=ppt/slides/_rels/slide16.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16.jpg"/><Relationship Id="rId13" Type="http://schemas.openxmlformats.org/officeDocument/2006/relationships/image" Target="../media/image22.jpg"/><Relationship Id="rId12" Type="http://schemas.openxmlformats.org/officeDocument/2006/relationships/image" Target="../media/image23.jpg"/><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5.jpg"/><Relationship Id="rId9" Type="http://schemas.openxmlformats.org/officeDocument/2006/relationships/image" Target="../media/image20.jpg"/><Relationship Id="rId14" Type="http://schemas.openxmlformats.org/officeDocument/2006/relationships/image" Target="../media/image18.jpg"/><Relationship Id="rId5" Type="http://schemas.openxmlformats.org/officeDocument/2006/relationships/image" Target="../media/image15.jpg"/><Relationship Id="rId6" Type="http://schemas.openxmlformats.org/officeDocument/2006/relationships/image" Target="../media/image10.jpg"/><Relationship Id="rId7" Type="http://schemas.openxmlformats.org/officeDocument/2006/relationships/image" Target="../media/image21.jp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3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ribbble.com/shots/3831862-Nest-JS-The-official-logo" TargetMode="External"/><Relationship Id="rId4" Type="http://schemas.openxmlformats.org/officeDocument/2006/relationships/hyperlink" Target="https://icons8.com/icon/vMqgHSToxrJR/typescript" TargetMode="External"/><Relationship Id="rId9" Type="http://schemas.openxmlformats.org/officeDocument/2006/relationships/hyperlink" Target="https://www.recycleacrossamerica.org/us-recycling-collapse" TargetMode="External"/><Relationship Id="rId5" Type="http://schemas.openxmlformats.org/officeDocument/2006/relationships/hyperlink" Target="https://iconscout.com/icon/react-1" TargetMode="External"/><Relationship Id="rId6" Type="http://schemas.openxmlformats.org/officeDocument/2006/relationships/hyperlink" Target="https://air.inc/blog/logos/Github-Logo-slack-theme" TargetMode="External"/><Relationship Id="rId7" Type="http://schemas.openxmlformats.org/officeDocument/2006/relationships/hyperlink" Target="https://lilianweng.github.io/lil-log/2017/12/31/object-recognition-for-dummies-part-3.html" TargetMode="External"/><Relationship Id="rId8" Type="http://schemas.openxmlformats.org/officeDocument/2006/relationships/hyperlink" Target="https://pub-peelregion.escribemeetings.com/FileStream.ashx?DocumentId=44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Re9pPXRKULg"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ctrTitle"/>
          </p:nvPr>
        </p:nvSpPr>
        <p:spPr>
          <a:xfrm>
            <a:off x="671258" y="34625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URStreamSight</a:t>
            </a:r>
            <a:endParaRPr/>
          </a:p>
        </p:txBody>
      </p:sp>
      <p:sp>
        <p:nvSpPr>
          <p:cNvPr id="116" name="Google Shape;116;p26"/>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Calibri"/>
                <a:ea typeface="Calibri"/>
                <a:cs typeface="Calibri"/>
                <a:sym typeface="Calibri"/>
              </a:rPr>
              <a:t>Computer Vision &amp; Data Visualization for </a:t>
            </a:r>
            <a:r>
              <a:rPr lang="en">
                <a:latin typeface="Calibri"/>
                <a:ea typeface="Calibri"/>
                <a:cs typeface="Calibri"/>
                <a:sym typeface="Calibri"/>
              </a:rPr>
              <a:t>Identifying Contaminants in Residential Curbside Recycling</a:t>
            </a:r>
            <a:endParaRPr>
              <a:latin typeface="Calibri"/>
              <a:ea typeface="Calibri"/>
              <a:cs typeface="Calibri"/>
              <a:sym typeface="Calibri"/>
            </a:endParaRPr>
          </a:p>
        </p:txBody>
      </p:sp>
      <p:pic>
        <p:nvPicPr>
          <p:cNvPr id="117" name="Google Shape;117;p26"/>
          <p:cNvPicPr preferRelativeResize="0"/>
          <p:nvPr/>
        </p:nvPicPr>
        <p:blipFill>
          <a:blip r:embed="rId3">
            <a:alphaModFix/>
          </a:blip>
          <a:stretch>
            <a:fillRect/>
          </a:stretch>
        </p:blipFill>
        <p:spPr>
          <a:xfrm>
            <a:off x="6608953" y="4100120"/>
            <a:ext cx="2412550" cy="91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Point of Collection</a:t>
            </a:r>
            <a:endParaRPr/>
          </a:p>
        </p:txBody>
      </p:sp>
      <p:sp>
        <p:nvSpPr>
          <p:cNvPr id="179" name="Google Shape;179;p35"/>
          <p:cNvSpPr txBox="1"/>
          <p:nvPr>
            <p:ph idx="1" type="body"/>
          </p:nvPr>
        </p:nvSpPr>
        <p:spPr>
          <a:xfrm>
            <a:off x="628650" y="1369225"/>
            <a:ext cx="5187600" cy="3263400"/>
          </a:xfrm>
          <a:prstGeom prst="rect">
            <a:avLst/>
          </a:prstGeom>
        </p:spPr>
        <p:txBody>
          <a:bodyPr anchorCtr="0" anchor="t" bIns="34275" lIns="68575" spcFirstLastPara="1" rIns="68575" wrap="square" tIns="34275">
            <a:noAutofit/>
          </a:bodyPr>
          <a:lstStyle/>
          <a:p>
            <a:pPr indent="-254000" lvl="0" marL="342900" rtl="0" algn="l">
              <a:spcBef>
                <a:spcPts val="800"/>
              </a:spcBef>
              <a:spcAft>
                <a:spcPts val="0"/>
              </a:spcAft>
              <a:buSzPts val="1400"/>
              <a:buFont typeface="Calibri"/>
              <a:buChar char="●"/>
            </a:pPr>
            <a:r>
              <a:rPr lang="en">
                <a:solidFill>
                  <a:schemeClr val="dk1"/>
                </a:solidFill>
                <a:latin typeface="Calibri"/>
                <a:ea typeface="Calibri"/>
                <a:cs typeface="Calibri"/>
                <a:sym typeface="Calibri"/>
              </a:rPr>
              <a:t>SSIO (StreamSight Input/Output)</a:t>
            </a:r>
            <a:endParaRPr>
              <a:solidFill>
                <a:schemeClr val="dk1"/>
              </a:solidFill>
              <a:latin typeface="Calibri"/>
              <a:ea typeface="Calibri"/>
              <a:cs typeface="Calibri"/>
              <a:sym typeface="Calibri"/>
            </a:endParaRPr>
          </a:p>
          <a:p>
            <a:pPr indent="-254000" lvl="0" marL="342900" rtl="0" algn="l">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Two cameras mounted in recycling collection vehicle</a:t>
            </a:r>
            <a:endParaRPr>
              <a:solidFill>
                <a:schemeClr val="dk1"/>
              </a:solidFill>
              <a:latin typeface="Calibri"/>
              <a:ea typeface="Calibri"/>
              <a:cs typeface="Calibri"/>
              <a:sym typeface="Calibri"/>
            </a:endParaRPr>
          </a:p>
          <a:p>
            <a:pPr indent="-254000" lvl="0" marL="342900" rtl="0" algn="l">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Captures video of bin as it is being tipped</a:t>
            </a:r>
            <a:endParaRPr>
              <a:solidFill>
                <a:schemeClr val="dk1"/>
              </a:solidFill>
              <a:latin typeface="Calibri"/>
              <a:ea typeface="Calibri"/>
              <a:cs typeface="Calibri"/>
              <a:sym typeface="Calibri"/>
            </a:endParaRPr>
          </a:p>
          <a:p>
            <a:pPr indent="-254000" lvl="0" marL="342900" rtl="0" algn="l">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Uploads images with timestamp and GPS coordinates</a:t>
            </a:r>
            <a:endParaRPr>
              <a:solidFill>
                <a:schemeClr val="dk1"/>
              </a:solidFill>
              <a:latin typeface="Calibri"/>
              <a:ea typeface="Calibri"/>
              <a:cs typeface="Calibri"/>
              <a:sym typeface="Calibri"/>
            </a:endParaRPr>
          </a:p>
          <a:p>
            <a:pPr indent="-254000" lvl="0" marL="342900" rtl="0" algn="l">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How do we isolate only the images of the bin being tipped?</a:t>
            </a:r>
            <a:endParaRPr>
              <a:solidFill>
                <a:schemeClr val="dk1"/>
              </a:solidFill>
              <a:latin typeface="Calibri"/>
              <a:ea typeface="Calibri"/>
              <a:cs typeface="Calibri"/>
              <a:sym typeface="Calibri"/>
            </a:endParaRPr>
          </a:p>
        </p:txBody>
      </p:sp>
      <p:pic>
        <p:nvPicPr>
          <p:cNvPr id="180" name="Google Shape;180;p35"/>
          <p:cNvPicPr preferRelativeResize="0"/>
          <p:nvPr/>
        </p:nvPicPr>
        <p:blipFill>
          <a:blip r:embed="rId3">
            <a:alphaModFix/>
          </a:blip>
          <a:stretch>
            <a:fillRect/>
          </a:stretch>
        </p:blipFill>
        <p:spPr>
          <a:xfrm>
            <a:off x="5816193" y="0"/>
            <a:ext cx="3327807" cy="5143501"/>
          </a:xfrm>
          <a:prstGeom prst="rect">
            <a:avLst/>
          </a:prstGeom>
          <a:noFill/>
          <a:ln>
            <a:noFill/>
          </a:ln>
        </p:spPr>
      </p:pic>
      <p:sp>
        <p:nvSpPr>
          <p:cNvPr id="181" name="Google Shape;181;p35"/>
          <p:cNvSpPr/>
          <p:nvPr/>
        </p:nvSpPr>
        <p:spPr>
          <a:xfrm>
            <a:off x="6242550" y="1787775"/>
            <a:ext cx="432300" cy="43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82" name="Google Shape;182;p35"/>
          <p:cNvSpPr/>
          <p:nvPr/>
        </p:nvSpPr>
        <p:spPr>
          <a:xfrm>
            <a:off x="7035475" y="1940150"/>
            <a:ext cx="432300" cy="43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Rear Camera View</a:t>
            </a:r>
            <a:endParaRPr/>
          </a:p>
        </p:txBody>
      </p:sp>
      <p:pic>
        <p:nvPicPr>
          <p:cNvPr id="188" name="Google Shape;188;p36" title="1613754783_unify_REAR.mp4">
            <a:hlinkClick r:id="rId3"/>
          </p:cNvPr>
          <p:cNvPicPr preferRelativeResize="0"/>
          <p:nvPr/>
        </p:nvPicPr>
        <p:blipFill>
          <a:blip r:embed="rId4">
            <a:alphaModFix/>
          </a:blip>
          <a:stretch>
            <a:fillRect/>
          </a:stretch>
        </p:blipFill>
        <p:spPr>
          <a:xfrm>
            <a:off x="1828800" y="933415"/>
            <a:ext cx="5486400" cy="41148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Top Camera View</a:t>
            </a:r>
            <a:endParaRPr/>
          </a:p>
        </p:txBody>
      </p:sp>
      <p:pic>
        <p:nvPicPr>
          <p:cNvPr id="194" name="Google Shape;194;p37" title="1613754810_unify_TOP.mp4">
            <a:hlinkClick r:id="rId3"/>
          </p:cNvPr>
          <p:cNvPicPr preferRelativeResize="0"/>
          <p:nvPr/>
        </p:nvPicPr>
        <p:blipFill>
          <a:blip r:embed="rId4">
            <a:alphaModFix/>
          </a:blip>
          <a:stretch>
            <a:fillRect/>
          </a:stretch>
        </p:blipFill>
        <p:spPr>
          <a:xfrm>
            <a:off x="1828788" y="940787"/>
            <a:ext cx="5486400"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Bin Detector</a:t>
            </a:r>
            <a:endParaRPr/>
          </a:p>
        </p:txBody>
      </p:sp>
      <p:pic>
        <p:nvPicPr>
          <p:cNvPr id="200" name="Google Shape;200;p38"/>
          <p:cNvPicPr preferRelativeResize="0"/>
          <p:nvPr/>
        </p:nvPicPr>
        <p:blipFill rotWithShape="1">
          <a:blip r:embed="rId3">
            <a:alphaModFix/>
          </a:blip>
          <a:srcRect b="13736" l="6102" r="25334" t="27783"/>
          <a:stretch/>
        </p:blipFill>
        <p:spPr>
          <a:xfrm>
            <a:off x="0" y="1155880"/>
            <a:ext cx="9144001" cy="3591146"/>
          </a:xfrm>
          <a:prstGeom prst="rect">
            <a:avLst/>
          </a:prstGeom>
          <a:noFill/>
          <a:ln>
            <a:noFill/>
          </a:ln>
        </p:spPr>
      </p:pic>
      <p:sp>
        <p:nvSpPr>
          <p:cNvPr id="201" name="Google Shape;201;p38"/>
          <p:cNvSpPr/>
          <p:nvPr/>
        </p:nvSpPr>
        <p:spPr>
          <a:xfrm>
            <a:off x="1675600" y="1155875"/>
            <a:ext cx="3350100" cy="88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8"/>
          <p:cNvSpPr/>
          <p:nvPr/>
        </p:nvSpPr>
        <p:spPr>
          <a:xfrm>
            <a:off x="874300" y="3802380"/>
            <a:ext cx="4972800" cy="886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8"/>
          <p:cNvSpPr/>
          <p:nvPr/>
        </p:nvSpPr>
        <p:spPr>
          <a:xfrm>
            <a:off x="5847150" y="2790305"/>
            <a:ext cx="3269100" cy="886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8"/>
          <p:cNvSpPr txBox="1"/>
          <p:nvPr/>
        </p:nvSpPr>
        <p:spPr>
          <a:xfrm>
            <a:off x="3272375" y="801964"/>
            <a:ext cx="1071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latin typeface="Calibri"/>
                <a:ea typeface="Calibri"/>
                <a:cs typeface="Calibri"/>
                <a:sym typeface="Calibri"/>
              </a:rPr>
              <a:t>Bin Tip #1</a:t>
            </a:r>
            <a:endParaRPr b="1" sz="1600">
              <a:solidFill>
                <a:srgbClr val="FF0000"/>
              </a:solidFill>
              <a:latin typeface="Calibri"/>
              <a:ea typeface="Calibri"/>
              <a:cs typeface="Calibri"/>
              <a:sym typeface="Calibri"/>
            </a:endParaRPr>
          </a:p>
        </p:txBody>
      </p:sp>
      <p:sp>
        <p:nvSpPr>
          <p:cNvPr id="205" name="Google Shape;205;p38"/>
          <p:cNvSpPr/>
          <p:nvPr/>
        </p:nvSpPr>
        <p:spPr>
          <a:xfrm>
            <a:off x="5069325" y="1154000"/>
            <a:ext cx="4074600" cy="8868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8"/>
          <p:cNvSpPr/>
          <p:nvPr/>
        </p:nvSpPr>
        <p:spPr>
          <a:xfrm>
            <a:off x="0" y="2065220"/>
            <a:ext cx="9144000" cy="6924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p:nvPr/>
        </p:nvSpPr>
        <p:spPr>
          <a:xfrm>
            <a:off x="0" y="2795450"/>
            <a:ext cx="5811300" cy="8868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10838" y="810218"/>
            <a:ext cx="2139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FFFF"/>
                </a:solidFill>
                <a:latin typeface="Calibri"/>
                <a:ea typeface="Calibri"/>
                <a:cs typeface="Calibri"/>
                <a:sym typeface="Calibri"/>
              </a:rPr>
              <a:t>Contents of Bin Tip #1</a:t>
            </a:r>
            <a:endParaRPr b="1" sz="1600">
              <a:solidFill>
                <a:srgbClr val="00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Bin Detector - Train</a:t>
            </a:r>
            <a:endParaRPr/>
          </a:p>
        </p:txBody>
      </p:sp>
      <p:sp>
        <p:nvSpPr>
          <p:cNvPr id="214" name="Google Shape;214;p3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254000" lvl="0" marL="342900" marR="0" rtl="0" algn="l">
              <a:lnSpc>
                <a:spcPct val="90000"/>
              </a:lnSpc>
              <a:spcBef>
                <a:spcPts val="800"/>
              </a:spcBef>
              <a:spcAft>
                <a:spcPts val="0"/>
              </a:spcAft>
              <a:buSzPts val="1400"/>
              <a:buFont typeface="Calibri"/>
              <a:buChar char="●"/>
            </a:pPr>
            <a:r>
              <a:rPr lang="en">
                <a:solidFill>
                  <a:schemeClr val="dk1"/>
                </a:solidFill>
                <a:latin typeface="Calibri"/>
                <a:ea typeface="Calibri"/>
                <a:cs typeface="Calibri"/>
                <a:sym typeface="Calibri"/>
              </a:rPr>
              <a:t>Trained over 3 rounds, approximately 3500 images of data each round</a:t>
            </a:r>
            <a:endParaRPr>
              <a:solidFill>
                <a:schemeClr val="dk1"/>
              </a:solidFill>
              <a:latin typeface="Calibri"/>
              <a:ea typeface="Calibri"/>
              <a:cs typeface="Calibri"/>
              <a:sym typeface="Calibri"/>
            </a:endParaRPr>
          </a:p>
          <a:p>
            <a:pPr indent="-254000" lvl="0" marL="342900" marR="0" rtl="0" algn="l">
              <a:lnSpc>
                <a:spcPct val="90000"/>
              </a:lnSpc>
              <a:spcBef>
                <a:spcPts val="800"/>
              </a:spcBef>
              <a:spcAft>
                <a:spcPts val="0"/>
              </a:spcAft>
              <a:buSzPts val="1400"/>
              <a:buFont typeface="Calibri"/>
              <a:buChar char="●"/>
            </a:pPr>
            <a:r>
              <a:rPr lang="en">
                <a:solidFill>
                  <a:schemeClr val="dk1"/>
                </a:solidFill>
                <a:latin typeface="Calibri"/>
                <a:ea typeface="Calibri"/>
                <a:cs typeface="Calibri"/>
                <a:sym typeface="Calibri"/>
              </a:rPr>
              <a:t>99% of the time, the model will correctly determine if a given image contains a bin or not</a:t>
            </a:r>
            <a:endParaRPr>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426688" y="393858"/>
            <a:ext cx="5915100" cy="745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Contaminant Classifier </a:t>
            </a:r>
            <a:endParaRPr/>
          </a:p>
        </p:txBody>
      </p:sp>
      <p:pic>
        <p:nvPicPr>
          <p:cNvPr id="220" name="Google Shape;220;p40"/>
          <p:cNvPicPr preferRelativeResize="0"/>
          <p:nvPr/>
        </p:nvPicPr>
        <p:blipFill>
          <a:blip r:embed="rId3">
            <a:alphaModFix/>
          </a:blip>
          <a:stretch>
            <a:fillRect/>
          </a:stretch>
        </p:blipFill>
        <p:spPr>
          <a:xfrm>
            <a:off x="6866130" y="3096116"/>
            <a:ext cx="1849450" cy="363250"/>
          </a:xfrm>
          <a:prstGeom prst="rect">
            <a:avLst/>
          </a:prstGeom>
          <a:noFill/>
          <a:ln>
            <a:noFill/>
          </a:ln>
        </p:spPr>
      </p:pic>
      <p:pic>
        <p:nvPicPr>
          <p:cNvPr id="221" name="Google Shape;221;p40"/>
          <p:cNvPicPr preferRelativeResize="0"/>
          <p:nvPr/>
        </p:nvPicPr>
        <p:blipFill>
          <a:blip r:embed="rId4">
            <a:alphaModFix/>
          </a:blip>
          <a:stretch>
            <a:fillRect/>
          </a:stretch>
        </p:blipFill>
        <p:spPr>
          <a:xfrm>
            <a:off x="90300" y="3136123"/>
            <a:ext cx="2047525" cy="1911000"/>
          </a:xfrm>
          <a:prstGeom prst="rect">
            <a:avLst/>
          </a:prstGeom>
          <a:noFill/>
          <a:ln>
            <a:noFill/>
          </a:ln>
        </p:spPr>
      </p:pic>
      <p:pic>
        <p:nvPicPr>
          <p:cNvPr id="222" name="Google Shape;222;p40"/>
          <p:cNvPicPr preferRelativeResize="0"/>
          <p:nvPr/>
        </p:nvPicPr>
        <p:blipFill>
          <a:blip r:embed="rId5">
            <a:alphaModFix/>
          </a:blip>
          <a:stretch>
            <a:fillRect/>
          </a:stretch>
        </p:blipFill>
        <p:spPr>
          <a:xfrm>
            <a:off x="90300" y="1119951"/>
            <a:ext cx="2047524" cy="1911025"/>
          </a:xfrm>
          <a:prstGeom prst="rect">
            <a:avLst/>
          </a:prstGeom>
          <a:noFill/>
          <a:ln>
            <a:noFill/>
          </a:ln>
        </p:spPr>
      </p:pic>
      <p:pic>
        <p:nvPicPr>
          <p:cNvPr id="223" name="Google Shape;223;p40"/>
          <p:cNvPicPr preferRelativeResize="0"/>
          <p:nvPr/>
        </p:nvPicPr>
        <p:blipFill>
          <a:blip r:embed="rId6">
            <a:alphaModFix/>
          </a:blip>
          <a:stretch>
            <a:fillRect/>
          </a:stretch>
        </p:blipFill>
        <p:spPr>
          <a:xfrm>
            <a:off x="6866126" y="1119975"/>
            <a:ext cx="2047525" cy="1911005"/>
          </a:xfrm>
          <a:prstGeom prst="rect">
            <a:avLst/>
          </a:prstGeom>
          <a:noFill/>
          <a:ln>
            <a:noFill/>
          </a:ln>
        </p:spPr>
      </p:pic>
      <p:sp>
        <p:nvSpPr>
          <p:cNvPr id="224" name="Google Shape;224;p40"/>
          <p:cNvSpPr txBox="1"/>
          <p:nvPr/>
        </p:nvSpPr>
        <p:spPr>
          <a:xfrm>
            <a:off x="2667025" y="2208363"/>
            <a:ext cx="3285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n" sz="1100">
                <a:solidFill>
                  <a:schemeClr val="lt1"/>
                </a:solidFill>
                <a:latin typeface="Average"/>
                <a:ea typeface="Average"/>
                <a:cs typeface="Average"/>
                <a:sym typeface="Average"/>
              </a:rPr>
              <a:t>0.296</a:t>
            </a:r>
            <a:endParaRPr i="1" sz="1100">
              <a:solidFill>
                <a:schemeClr val="lt1"/>
              </a:solidFill>
              <a:latin typeface="Average"/>
              <a:ea typeface="Average"/>
              <a:cs typeface="Average"/>
              <a:sym typeface="Average"/>
            </a:endParaRPr>
          </a:p>
        </p:txBody>
      </p:sp>
      <p:pic>
        <p:nvPicPr>
          <p:cNvPr id="225" name="Google Shape;225;p40"/>
          <p:cNvPicPr preferRelativeResize="0"/>
          <p:nvPr/>
        </p:nvPicPr>
        <p:blipFill>
          <a:blip r:embed="rId7">
            <a:alphaModFix/>
          </a:blip>
          <a:stretch>
            <a:fillRect/>
          </a:stretch>
        </p:blipFill>
        <p:spPr>
          <a:xfrm>
            <a:off x="3763013" y="1119948"/>
            <a:ext cx="3014501" cy="2245264"/>
          </a:xfrm>
          <a:prstGeom prst="rect">
            <a:avLst/>
          </a:prstGeom>
          <a:noFill/>
          <a:ln>
            <a:noFill/>
          </a:ln>
        </p:spPr>
      </p:pic>
      <p:pic>
        <p:nvPicPr>
          <p:cNvPr id="226" name="Google Shape;226;p40"/>
          <p:cNvPicPr preferRelativeResize="0"/>
          <p:nvPr/>
        </p:nvPicPr>
        <p:blipFill rotWithShape="1">
          <a:blip r:embed="rId8">
            <a:alphaModFix/>
          </a:blip>
          <a:srcRect b="0" l="71450" r="0" t="0"/>
          <a:stretch/>
        </p:blipFill>
        <p:spPr>
          <a:xfrm>
            <a:off x="2192500" y="1119950"/>
            <a:ext cx="1521700" cy="2102875"/>
          </a:xfrm>
          <a:prstGeom prst="rect">
            <a:avLst/>
          </a:prstGeom>
          <a:noFill/>
          <a:ln>
            <a:noFill/>
          </a:ln>
        </p:spPr>
      </p:pic>
      <p:pic>
        <p:nvPicPr>
          <p:cNvPr id="227" name="Google Shape;227;p40"/>
          <p:cNvPicPr preferRelativeResize="0"/>
          <p:nvPr/>
        </p:nvPicPr>
        <p:blipFill>
          <a:blip r:embed="rId9">
            <a:alphaModFix/>
          </a:blip>
          <a:stretch>
            <a:fillRect/>
          </a:stretch>
        </p:blipFill>
        <p:spPr>
          <a:xfrm>
            <a:off x="2247175" y="3446312"/>
            <a:ext cx="3014501" cy="1480725"/>
          </a:xfrm>
          <a:prstGeom prst="rect">
            <a:avLst/>
          </a:prstGeom>
          <a:noFill/>
          <a:ln>
            <a:noFill/>
          </a:ln>
        </p:spPr>
      </p:pic>
      <p:pic>
        <p:nvPicPr>
          <p:cNvPr id="228" name="Google Shape;228;p40"/>
          <p:cNvPicPr preferRelativeResize="0"/>
          <p:nvPr/>
        </p:nvPicPr>
        <p:blipFill>
          <a:blip r:embed="rId10">
            <a:alphaModFix/>
          </a:blip>
          <a:stretch>
            <a:fillRect/>
          </a:stretch>
        </p:blipFill>
        <p:spPr>
          <a:xfrm>
            <a:off x="5317400" y="3524525"/>
            <a:ext cx="3703625" cy="983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628650" y="273850"/>
            <a:ext cx="56733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Goal</a:t>
            </a:r>
            <a:endParaRPr/>
          </a:p>
        </p:txBody>
      </p:sp>
      <p:sp>
        <p:nvSpPr>
          <p:cNvPr id="234" name="Google Shape;234;p41"/>
          <p:cNvSpPr txBox="1"/>
          <p:nvPr>
            <p:ph idx="1" type="body"/>
          </p:nvPr>
        </p:nvSpPr>
        <p:spPr>
          <a:xfrm>
            <a:off x="628650" y="1369225"/>
            <a:ext cx="6924300" cy="1944300"/>
          </a:xfrm>
          <a:prstGeom prst="rect">
            <a:avLst/>
          </a:prstGeom>
        </p:spPr>
        <p:txBody>
          <a:bodyPr anchorCtr="0" anchor="t" bIns="34275" lIns="68575" spcFirstLastPara="1" rIns="68575" wrap="square" tIns="34275">
            <a:noAutofit/>
          </a:bodyPr>
          <a:lstStyle/>
          <a:p>
            <a:pPr indent="-254000" lvl="0" marL="342900" marR="0" rtl="0" algn="l">
              <a:lnSpc>
                <a:spcPct val="90000"/>
              </a:lnSpc>
              <a:spcBef>
                <a:spcPts val="800"/>
              </a:spcBef>
              <a:spcAft>
                <a:spcPts val="0"/>
              </a:spcAft>
              <a:buSzPts val="1400"/>
              <a:buFont typeface="Calibri"/>
              <a:buChar char="●"/>
            </a:pPr>
            <a:r>
              <a:rPr lang="en">
                <a:solidFill>
                  <a:schemeClr val="dk1"/>
                </a:solidFill>
                <a:latin typeface="Calibri"/>
                <a:ea typeface="Calibri"/>
                <a:cs typeface="Calibri"/>
                <a:sym typeface="Calibri"/>
              </a:rPr>
              <a:t>Detect 12 most common contaminants of household recycling and do it with reasonable accuracy</a:t>
            </a:r>
            <a:endParaRPr>
              <a:solidFill>
                <a:schemeClr val="dk1"/>
              </a:solidFill>
              <a:latin typeface="Calibri"/>
              <a:ea typeface="Calibri"/>
              <a:cs typeface="Calibri"/>
              <a:sym typeface="Calibri"/>
            </a:endParaRPr>
          </a:p>
          <a:p>
            <a:pPr indent="-254000" lvl="0" marL="342900" marR="0" rtl="0" algn="l">
              <a:lnSpc>
                <a:spcPct val="90000"/>
              </a:lnSpc>
              <a:spcBef>
                <a:spcPts val="800"/>
              </a:spcBef>
              <a:spcAft>
                <a:spcPts val="0"/>
              </a:spcAft>
              <a:buClr>
                <a:schemeClr val="dk1"/>
              </a:buClr>
              <a:buSzPts val="1400"/>
              <a:buFont typeface="Calibri"/>
              <a:buChar char="●"/>
            </a:pPr>
            <a:r>
              <a:rPr b="1" lang="en">
                <a:solidFill>
                  <a:schemeClr val="dk1"/>
                </a:solidFill>
                <a:latin typeface="Calibri"/>
                <a:ea typeface="Calibri"/>
                <a:cs typeface="Calibri"/>
                <a:sym typeface="Calibri"/>
              </a:rPr>
              <a:t>*Note*</a:t>
            </a:r>
            <a:r>
              <a:rPr lang="en">
                <a:solidFill>
                  <a:schemeClr val="dk1"/>
                </a:solidFill>
                <a:latin typeface="Calibri"/>
                <a:ea typeface="Calibri"/>
                <a:cs typeface="Calibri"/>
                <a:sym typeface="Calibri"/>
              </a:rPr>
              <a:t> Clamshell packaging, black plastics, and clean pizza boxes </a:t>
            </a:r>
            <a:r>
              <a:rPr lang="en">
                <a:solidFill>
                  <a:schemeClr val="dk1"/>
                </a:solidFill>
                <a:latin typeface="Calibri"/>
                <a:ea typeface="Calibri"/>
                <a:cs typeface="Calibri"/>
                <a:sym typeface="Calibri"/>
              </a:rPr>
              <a:t>are</a:t>
            </a:r>
            <a:r>
              <a:rPr lang="en">
                <a:solidFill>
                  <a:schemeClr val="dk1"/>
                </a:solidFill>
                <a:latin typeface="Calibri"/>
                <a:ea typeface="Calibri"/>
                <a:cs typeface="Calibri"/>
                <a:sym typeface="Calibri"/>
              </a:rPr>
              <a:t> recyclable in Regina</a:t>
            </a:r>
            <a:endParaRPr>
              <a:solidFill>
                <a:schemeClr val="dk1"/>
              </a:solidFill>
              <a:latin typeface="Calibri"/>
              <a:ea typeface="Calibri"/>
              <a:cs typeface="Calibri"/>
              <a:sym typeface="Calibri"/>
            </a:endParaRPr>
          </a:p>
          <a:p>
            <a:pPr indent="-254000" lvl="0" marL="342900" marR="0" rtl="0" algn="l">
              <a:lnSpc>
                <a:spcPct val="90000"/>
              </a:lnSpc>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Each customer of StreamSight defines what they consider as contaminants</a:t>
            </a:r>
            <a:endParaRPr>
              <a:solidFill>
                <a:schemeClr val="dk1"/>
              </a:solidFill>
              <a:latin typeface="Calibri"/>
              <a:ea typeface="Calibri"/>
              <a:cs typeface="Calibri"/>
              <a:sym typeface="Calibri"/>
            </a:endParaRPr>
          </a:p>
          <a:p>
            <a:pPr indent="-254000" lvl="0" marL="342900" marR="0" rtl="0" algn="l">
              <a:lnSpc>
                <a:spcPct val="90000"/>
              </a:lnSpc>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variations across communities is in part why recycling is so difficult</a:t>
            </a:r>
            <a:endParaRPr>
              <a:solidFill>
                <a:schemeClr val="dk1"/>
              </a:solidFill>
              <a:latin typeface="Calibri"/>
              <a:ea typeface="Calibri"/>
              <a:cs typeface="Calibri"/>
              <a:sym typeface="Calibri"/>
            </a:endParaRPr>
          </a:p>
        </p:txBody>
      </p:sp>
      <p:pic>
        <p:nvPicPr>
          <p:cNvPr id="235" name="Google Shape;235;p41"/>
          <p:cNvPicPr preferRelativeResize="0"/>
          <p:nvPr/>
        </p:nvPicPr>
        <p:blipFill>
          <a:blip r:embed="rId3">
            <a:alphaModFix/>
          </a:blip>
          <a:stretch>
            <a:fillRect/>
          </a:stretch>
        </p:blipFill>
        <p:spPr>
          <a:xfrm>
            <a:off x="5098653" y="3746800"/>
            <a:ext cx="914400" cy="914400"/>
          </a:xfrm>
          <a:prstGeom prst="rect">
            <a:avLst/>
          </a:prstGeom>
          <a:noFill/>
          <a:ln>
            <a:noFill/>
          </a:ln>
        </p:spPr>
      </p:pic>
      <p:pic>
        <p:nvPicPr>
          <p:cNvPr id="236" name="Google Shape;236;p41"/>
          <p:cNvPicPr preferRelativeResize="0"/>
          <p:nvPr/>
        </p:nvPicPr>
        <p:blipFill>
          <a:blip r:embed="rId4">
            <a:alphaModFix/>
          </a:blip>
          <a:stretch>
            <a:fillRect/>
          </a:stretch>
        </p:blipFill>
        <p:spPr>
          <a:xfrm>
            <a:off x="8025617" y="786478"/>
            <a:ext cx="914400" cy="914400"/>
          </a:xfrm>
          <a:prstGeom prst="rect">
            <a:avLst/>
          </a:prstGeom>
          <a:noFill/>
          <a:ln>
            <a:noFill/>
          </a:ln>
        </p:spPr>
      </p:pic>
      <p:pic>
        <p:nvPicPr>
          <p:cNvPr id="237" name="Google Shape;237;p41"/>
          <p:cNvPicPr preferRelativeResize="0"/>
          <p:nvPr/>
        </p:nvPicPr>
        <p:blipFill rotWithShape="1">
          <a:blip r:embed="rId5">
            <a:alphaModFix/>
          </a:blip>
          <a:srcRect b="0" l="13658" r="17290" t="0"/>
          <a:stretch/>
        </p:blipFill>
        <p:spPr>
          <a:xfrm>
            <a:off x="4123415" y="3746800"/>
            <a:ext cx="914401" cy="914399"/>
          </a:xfrm>
          <a:prstGeom prst="rect">
            <a:avLst/>
          </a:prstGeom>
          <a:noFill/>
          <a:ln>
            <a:noFill/>
          </a:ln>
        </p:spPr>
      </p:pic>
      <p:pic>
        <p:nvPicPr>
          <p:cNvPr id="238" name="Google Shape;238;p41"/>
          <p:cNvPicPr preferRelativeResize="0"/>
          <p:nvPr/>
        </p:nvPicPr>
        <p:blipFill>
          <a:blip r:embed="rId6">
            <a:alphaModFix/>
          </a:blip>
          <a:stretch>
            <a:fillRect/>
          </a:stretch>
        </p:blipFill>
        <p:spPr>
          <a:xfrm>
            <a:off x="205118" y="3746790"/>
            <a:ext cx="914400" cy="914400"/>
          </a:xfrm>
          <a:prstGeom prst="rect">
            <a:avLst/>
          </a:prstGeom>
          <a:noFill/>
          <a:ln>
            <a:noFill/>
          </a:ln>
        </p:spPr>
      </p:pic>
      <p:pic>
        <p:nvPicPr>
          <p:cNvPr id="239" name="Google Shape;239;p41"/>
          <p:cNvPicPr preferRelativeResize="0"/>
          <p:nvPr/>
        </p:nvPicPr>
        <p:blipFill>
          <a:blip r:embed="rId7">
            <a:alphaModFix/>
          </a:blip>
          <a:stretch>
            <a:fillRect/>
          </a:stretch>
        </p:blipFill>
        <p:spPr>
          <a:xfrm>
            <a:off x="3140388" y="3746800"/>
            <a:ext cx="914400" cy="914400"/>
          </a:xfrm>
          <a:prstGeom prst="rect">
            <a:avLst/>
          </a:prstGeom>
          <a:noFill/>
          <a:ln>
            <a:noFill/>
          </a:ln>
        </p:spPr>
      </p:pic>
      <p:pic>
        <p:nvPicPr>
          <p:cNvPr id="240" name="Google Shape;240;p41"/>
          <p:cNvPicPr preferRelativeResize="0"/>
          <p:nvPr/>
        </p:nvPicPr>
        <p:blipFill rotWithShape="1">
          <a:blip r:embed="rId8">
            <a:alphaModFix/>
          </a:blip>
          <a:srcRect b="0" l="39072" r="0" t="0"/>
          <a:stretch/>
        </p:blipFill>
        <p:spPr>
          <a:xfrm>
            <a:off x="1181252" y="3746800"/>
            <a:ext cx="914399" cy="914400"/>
          </a:xfrm>
          <a:prstGeom prst="rect">
            <a:avLst/>
          </a:prstGeom>
          <a:noFill/>
          <a:ln>
            <a:noFill/>
          </a:ln>
        </p:spPr>
      </p:pic>
      <p:pic>
        <p:nvPicPr>
          <p:cNvPr id="241" name="Google Shape;241;p41"/>
          <p:cNvPicPr preferRelativeResize="0"/>
          <p:nvPr/>
        </p:nvPicPr>
        <p:blipFill>
          <a:blip r:embed="rId9">
            <a:alphaModFix/>
          </a:blip>
          <a:stretch>
            <a:fillRect/>
          </a:stretch>
        </p:blipFill>
        <p:spPr>
          <a:xfrm>
            <a:off x="8025635" y="1773259"/>
            <a:ext cx="914399" cy="914401"/>
          </a:xfrm>
          <a:prstGeom prst="rect">
            <a:avLst/>
          </a:prstGeom>
          <a:noFill/>
          <a:ln>
            <a:noFill/>
          </a:ln>
        </p:spPr>
      </p:pic>
      <p:pic>
        <p:nvPicPr>
          <p:cNvPr id="242" name="Google Shape;242;p41"/>
          <p:cNvPicPr preferRelativeResize="0"/>
          <p:nvPr/>
        </p:nvPicPr>
        <p:blipFill>
          <a:blip r:embed="rId10">
            <a:alphaModFix/>
          </a:blip>
          <a:stretch>
            <a:fillRect/>
          </a:stretch>
        </p:blipFill>
        <p:spPr>
          <a:xfrm>
            <a:off x="8024484" y="3746794"/>
            <a:ext cx="914400" cy="914400"/>
          </a:xfrm>
          <a:prstGeom prst="rect">
            <a:avLst/>
          </a:prstGeom>
          <a:noFill/>
          <a:ln>
            <a:noFill/>
          </a:ln>
        </p:spPr>
      </p:pic>
      <p:pic>
        <p:nvPicPr>
          <p:cNvPr id="243" name="Google Shape;243;p41"/>
          <p:cNvPicPr preferRelativeResize="0"/>
          <p:nvPr/>
        </p:nvPicPr>
        <p:blipFill>
          <a:blip r:embed="rId11">
            <a:alphaModFix/>
          </a:blip>
          <a:stretch>
            <a:fillRect/>
          </a:stretch>
        </p:blipFill>
        <p:spPr>
          <a:xfrm>
            <a:off x="8016804" y="2760027"/>
            <a:ext cx="914399" cy="914399"/>
          </a:xfrm>
          <a:prstGeom prst="rect">
            <a:avLst/>
          </a:prstGeom>
          <a:noFill/>
          <a:ln>
            <a:noFill/>
          </a:ln>
        </p:spPr>
      </p:pic>
      <p:pic>
        <p:nvPicPr>
          <p:cNvPr id="244" name="Google Shape;244;p41"/>
          <p:cNvPicPr preferRelativeResize="0"/>
          <p:nvPr/>
        </p:nvPicPr>
        <p:blipFill>
          <a:blip r:embed="rId12">
            <a:alphaModFix/>
          </a:blip>
          <a:stretch>
            <a:fillRect/>
          </a:stretch>
        </p:blipFill>
        <p:spPr>
          <a:xfrm>
            <a:off x="6066302" y="3746801"/>
            <a:ext cx="914400" cy="914400"/>
          </a:xfrm>
          <a:prstGeom prst="rect">
            <a:avLst/>
          </a:prstGeom>
          <a:noFill/>
          <a:ln>
            <a:noFill/>
          </a:ln>
        </p:spPr>
      </p:pic>
      <p:pic>
        <p:nvPicPr>
          <p:cNvPr id="245" name="Google Shape;245;p41"/>
          <p:cNvPicPr preferRelativeResize="0"/>
          <p:nvPr/>
        </p:nvPicPr>
        <p:blipFill>
          <a:blip r:embed="rId13">
            <a:alphaModFix/>
          </a:blip>
          <a:stretch>
            <a:fillRect/>
          </a:stretch>
        </p:blipFill>
        <p:spPr>
          <a:xfrm>
            <a:off x="2157390" y="3746788"/>
            <a:ext cx="914400" cy="914400"/>
          </a:xfrm>
          <a:prstGeom prst="rect">
            <a:avLst/>
          </a:prstGeom>
          <a:noFill/>
          <a:ln>
            <a:noFill/>
          </a:ln>
        </p:spPr>
      </p:pic>
      <p:pic>
        <p:nvPicPr>
          <p:cNvPr id="246" name="Google Shape;246;p41"/>
          <p:cNvPicPr preferRelativeResize="0"/>
          <p:nvPr/>
        </p:nvPicPr>
        <p:blipFill rotWithShape="1">
          <a:blip r:embed="rId14">
            <a:alphaModFix/>
          </a:blip>
          <a:srcRect b="0" l="30948" r="0" t="0"/>
          <a:stretch/>
        </p:blipFill>
        <p:spPr>
          <a:xfrm>
            <a:off x="7033954" y="3746798"/>
            <a:ext cx="914399" cy="914400"/>
          </a:xfrm>
          <a:prstGeom prst="rect">
            <a:avLst/>
          </a:prstGeom>
          <a:noFill/>
          <a:ln>
            <a:noFill/>
          </a:ln>
        </p:spPr>
      </p:pic>
      <p:sp>
        <p:nvSpPr>
          <p:cNvPr id="247" name="Google Shape;247;p41"/>
          <p:cNvSpPr txBox="1"/>
          <p:nvPr/>
        </p:nvSpPr>
        <p:spPr>
          <a:xfrm>
            <a:off x="2054035" y="4566362"/>
            <a:ext cx="1121100" cy="492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Clamshell Packaging</a:t>
            </a:r>
            <a:endParaRPr sz="600">
              <a:latin typeface="Average"/>
              <a:ea typeface="Average"/>
              <a:cs typeface="Average"/>
              <a:sym typeface="Average"/>
            </a:endParaRPr>
          </a:p>
        </p:txBody>
      </p:sp>
      <p:sp>
        <p:nvSpPr>
          <p:cNvPr id="248" name="Google Shape;248;p41"/>
          <p:cNvSpPr txBox="1"/>
          <p:nvPr/>
        </p:nvSpPr>
        <p:spPr>
          <a:xfrm>
            <a:off x="4114720" y="4566360"/>
            <a:ext cx="9471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Grocery Bag</a:t>
            </a:r>
            <a:endParaRPr sz="1200">
              <a:latin typeface="Average"/>
              <a:ea typeface="Average"/>
              <a:cs typeface="Average"/>
              <a:sym typeface="Average"/>
            </a:endParaRPr>
          </a:p>
        </p:txBody>
      </p:sp>
      <p:sp>
        <p:nvSpPr>
          <p:cNvPr id="249" name="Google Shape;249;p41"/>
          <p:cNvSpPr txBox="1"/>
          <p:nvPr/>
        </p:nvSpPr>
        <p:spPr>
          <a:xfrm>
            <a:off x="1164900" y="4566355"/>
            <a:ext cx="9471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Black Plastics</a:t>
            </a:r>
            <a:endParaRPr sz="1000">
              <a:solidFill>
                <a:schemeClr val="dk1"/>
              </a:solidFill>
              <a:latin typeface="Calibri"/>
              <a:ea typeface="Calibri"/>
              <a:cs typeface="Calibri"/>
              <a:sym typeface="Calibri"/>
            </a:endParaRPr>
          </a:p>
        </p:txBody>
      </p:sp>
      <p:sp>
        <p:nvSpPr>
          <p:cNvPr id="250" name="Google Shape;250;p41"/>
          <p:cNvSpPr txBox="1"/>
          <p:nvPr/>
        </p:nvSpPr>
        <p:spPr>
          <a:xfrm>
            <a:off x="3086054" y="4566361"/>
            <a:ext cx="10155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Stand-up Pouch</a:t>
            </a:r>
            <a:endParaRPr sz="1200">
              <a:latin typeface="Average"/>
              <a:ea typeface="Average"/>
              <a:cs typeface="Average"/>
              <a:sym typeface="Average"/>
            </a:endParaRPr>
          </a:p>
        </p:txBody>
      </p:sp>
      <p:sp>
        <p:nvSpPr>
          <p:cNvPr id="251" name="Google Shape;251;p41"/>
          <p:cNvSpPr txBox="1"/>
          <p:nvPr/>
        </p:nvSpPr>
        <p:spPr>
          <a:xfrm>
            <a:off x="225823" y="4608077"/>
            <a:ext cx="840900" cy="492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Poly Coated Packaging</a:t>
            </a:r>
            <a:endParaRPr sz="1200">
              <a:latin typeface="Average"/>
              <a:ea typeface="Average"/>
              <a:cs typeface="Average"/>
              <a:sym typeface="Average"/>
            </a:endParaRPr>
          </a:p>
        </p:txBody>
      </p:sp>
      <p:sp>
        <p:nvSpPr>
          <p:cNvPr id="252" name="Google Shape;252;p41"/>
          <p:cNvSpPr txBox="1"/>
          <p:nvPr/>
        </p:nvSpPr>
        <p:spPr>
          <a:xfrm>
            <a:off x="5018688" y="4566350"/>
            <a:ext cx="1121100" cy="492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Clear Plastic Bag/Film</a:t>
            </a:r>
            <a:endParaRPr sz="1000">
              <a:solidFill>
                <a:schemeClr val="dk1"/>
              </a:solidFill>
              <a:latin typeface="Calibri"/>
              <a:ea typeface="Calibri"/>
              <a:cs typeface="Calibri"/>
              <a:sym typeface="Calibri"/>
            </a:endParaRPr>
          </a:p>
        </p:txBody>
      </p:sp>
      <p:sp>
        <p:nvSpPr>
          <p:cNvPr id="253" name="Google Shape;253;p41"/>
          <p:cNvSpPr txBox="1"/>
          <p:nvPr/>
        </p:nvSpPr>
        <p:spPr>
          <a:xfrm>
            <a:off x="5982605" y="4566358"/>
            <a:ext cx="11211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Squeezable Tube</a:t>
            </a:r>
            <a:endParaRPr sz="1200">
              <a:latin typeface="Average"/>
              <a:ea typeface="Average"/>
              <a:cs typeface="Average"/>
              <a:sym typeface="Average"/>
            </a:endParaRPr>
          </a:p>
        </p:txBody>
      </p:sp>
      <p:sp>
        <p:nvSpPr>
          <p:cNvPr id="254" name="Google Shape;254;p41"/>
          <p:cNvSpPr txBox="1"/>
          <p:nvPr/>
        </p:nvSpPr>
        <p:spPr>
          <a:xfrm>
            <a:off x="7045388" y="4566350"/>
            <a:ext cx="914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Styrofoam</a:t>
            </a:r>
            <a:endParaRPr sz="120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2"/>
          <p:cNvPicPr preferRelativeResize="0"/>
          <p:nvPr/>
        </p:nvPicPr>
        <p:blipFill rotWithShape="1">
          <a:blip r:embed="rId3">
            <a:alphaModFix/>
          </a:blip>
          <a:srcRect b="15548" l="4831" r="4185" t="10090"/>
          <a:stretch/>
        </p:blipFill>
        <p:spPr>
          <a:xfrm>
            <a:off x="2302811" y="951175"/>
            <a:ext cx="4572001" cy="1828800"/>
          </a:xfrm>
          <a:prstGeom prst="rect">
            <a:avLst/>
          </a:prstGeom>
          <a:noFill/>
          <a:ln>
            <a:noFill/>
          </a:ln>
        </p:spPr>
      </p:pic>
      <p:pic>
        <p:nvPicPr>
          <p:cNvPr id="260" name="Google Shape;260;p42"/>
          <p:cNvPicPr preferRelativeResize="0"/>
          <p:nvPr/>
        </p:nvPicPr>
        <p:blipFill>
          <a:blip r:embed="rId4">
            <a:alphaModFix/>
          </a:blip>
          <a:stretch>
            <a:fillRect/>
          </a:stretch>
        </p:blipFill>
        <p:spPr>
          <a:xfrm>
            <a:off x="2302800" y="2968025"/>
            <a:ext cx="4572000" cy="1828801"/>
          </a:xfrm>
          <a:prstGeom prst="rect">
            <a:avLst/>
          </a:prstGeom>
          <a:noFill/>
          <a:ln>
            <a:noFill/>
          </a:ln>
        </p:spPr>
      </p:pic>
      <p:sp>
        <p:nvSpPr>
          <p:cNvPr id="261" name="Google Shape;261;p42"/>
          <p:cNvSpPr txBox="1"/>
          <p:nvPr>
            <p:ph type="title"/>
          </p:nvPr>
        </p:nvSpPr>
        <p:spPr>
          <a:xfrm>
            <a:off x="471488" y="441883"/>
            <a:ext cx="5915100" cy="745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Predictions</a:t>
            </a:r>
            <a:endParaRPr/>
          </a:p>
        </p:txBody>
      </p:sp>
      <p:sp>
        <p:nvSpPr>
          <p:cNvPr id="262" name="Google Shape;262;p42"/>
          <p:cNvSpPr txBox="1"/>
          <p:nvPr/>
        </p:nvSpPr>
        <p:spPr>
          <a:xfrm>
            <a:off x="726150" y="1650025"/>
            <a:ext cx="15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1 (d6)</a:t>
            </a:r>
            <a:endParaRPr sz="1800">
              <a:solidFill>
                <a:schemeClr val="dk1"/>
              </a:solidFill>
              <a:latin typeface="Calibri"/>
              <a:ea typeface="Calibri"/>
              <a:cs typeface="Calibri"/>
              <a:sym typeface="Calibri"/>
            </a:endParaRPr>
          </a:p>
        </p:txBody>
      </p:sp>
      <p:sp>
        <p:nvSpPr>
          <p:cNvPr id="263" name="Google Shape;263;p42"/>
          <p:cNvSpPr txBox="1"/>
          <p:nvPr/>
        </p:nvSpPr>
        <p:spPr>
          <a:xfrm>
            <a:off x="617225" y="3666875"/>
            <a:ext cx="162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2 (d11)</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471488" y="441858"/>
            <a:ext cx="5915100" cy="745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Predictions</a:t>
            </a:r>
            <a:endParaRPr/>
          </a:p>
        </p:txBody>
      </p:sp>
      <p:pic>
        <p:nvPicPr>
          <p:cNvPr id="269" name="Google Shape;269;p43"/>
          <p:cNvPicPr preferRelativeResize="0"/>
          <p:nvPr/>
        </p:nvPicPr>
        <p:blipFill rotWithShape="1">
          <a:blip r:embed="rId3">
            <a:alphaModFix/>
          </a:blip>
          <a:srcRect b="11629" l="2004" r="2983" t="3975"/>
          <a:stretch/>
        </p:blipFill>
        <p:spPr>
          <a:xfrm>
            <a:off x="2286000" y="951175"/>
            <a:ext cx="4571999" cy="1828800"/>
          </a:xfrm>
          <a:prstGeom prst="rect">
            <a:avLst/>
          </a:prstGeom>
          <a:noFill/>
          <a:ln>
            <a:noFill/>
          </a:ln>
        </p:spPr>
      </p:pic>
      <p:pic>
        <p:nvPicPr>
          <p:cNvPr id="270" name="Google Shape;270;p43"/>
          <p:cNvPicPr preferRelativeResize="0"/>
          <p:nvPr/>
        </p:nvPicPr>
        <p:blipFill>
          <a:blip r:embed="rId4">
            <a:alphaModFix/>
          </a:blip>
          <a:stretch>
            <a:fillRect/>
          </a:stretch>
        </p:blipFill>
        <p:spPr>
          <a:xfrm>
            <a:off x="2286000" y="2934775"/>
            <a:ext cx="4571999" cy="1828800"/>
          </a:xfrm>
          <a:prstGeom prst="rect">
            <a:avLst/>
          </a:prstGeom>
          <a:noFill/>
          <a:ln>
            <a:noFill/>
          </a:ln>
        </p:spPr>
      </p:pic>
      <p:sp>
        <p:nvSpPr>
          <p:cNvPr id="271" name="Google Shape;271;p43"/>
          <p:cNvSpPr txBox="1"/>
          <p:nvPr/>
        </p:nvSpPr>
        <p:spPr>
          <a:xfrm>
            <a:off x="726150" y="1650025"/>
            <a:ext cx="15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1 (d6)</a:t>
            </a:r>
            <a:endParaRPr sz="1800">
              <a:solidFill>
                <a:schemeClr val="dk1"/>
              </a:solidFill>
              <a:latin typeface="Calibri"/>
              <a:ea typeface="Calibri"/>
              <a:cs typeface="Calibri"/>
              <a:sym typeface="Calibri"/>
            </a:endParaRPr>
          </a:p>
        </p:txBody>
      </p:sp>
      <p:sp>
        <p:nvSpPr>
          <p:cNvPr id="272" name="Google Shape;272;p43"/>
          <p:cNvSpPr txBox="1"/>
          <p:nvPr/>
        </p:nvSpPr>
        <p:spPr>
          <a:xfrm>
            <a:off x="617225" y="3666875"/>
            <a:ext cx="162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2 (d11)</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471488" y="441883"/>
            <a:ext cx="5915100" cy="745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Predictions</a:t>
            </a:r>
            <a:endParaRPr/>
          </a:p>
        </p:txBody>
      </p:sp>
      <p:pic>
        <p:nvPicPr>
          <p:cNvPr id="278" name="Google Shape;278;p44"/>
          <p:cNvPicPr preferRelativeResize="0"/>
          <p:nvPr/>
        </p:nvPicPr>
        <p:blipFill rotWithShape="1">
          <a:blip r:embed="rId3">
            <a:alphaModFix/>
          </a:blip>
          <a:srcRect b="9639" l="3064" r="4922" t="5650"/>
          <a:stretch/>
        </p:blipFill>
        <p:spPr>
          <a:xfrm>
            <a:off x="2286000" y="951175"/>
            <a:ext cx="4571999" cy="1828800"/>
          </a:xfrm>
          <a:prstGeom prst="rect">
            <a:avLst/>
          </a:prstGeom>
          <a:noFill/>
          <a:ln>
            <a:noFill/>
          </a:ln>
        </p:spPr>
      </p:pic>
      <p:pic>
        <p:nvPicPr>
          <p:cNvPr id="279" name="Google Shape;279;p44"/>
          <p:cNvPicPr preferRelativeResize="0"/>
          <p:nvPr/>
        </p:nvPicPr>
        <p:blipFill>
          <a:blip r:embed="rId4">
            <a:alphaModFix/>
          </a:blip>
          <a:stretch>
            <a:fillRect/>
          </a:stretch>
        </p:blipFill>
        <p:spPr>
          <a:xfrm>
            <a:off x="2286000" y="2902875"/>
            <a:ext cx="4572001" cy="1828800"/>
          </a:xfrm>
          <a:prstGeom prst="rect">
            <a:avLst/>
          </a:prstGeom>
          <a:noFill/>
          <a:ln>
            <a:noFill/>
          </a:ln>
        </p:spPr>
      </p:pic>
      <p:sp>
        <p:nvSpPr>
          <p:cNvPr id="280" name="Google Shape;280;p44"/>
          <p:cNvSpPr txBox="1"/>
          <p:nvPr/>
        </p:nvSpPr>
        <p:spPr>
          <a:xfrm>
            <a:off x="726150" y="1650025"/>
            <a:ext cx="15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1 (d6)</a:t>
            </a:r>
            <a:endParaRPr sz="1800">
              <a:solidFill>
                <a:schemeClr val="dk1"/>
              </a:solidFill>
              <a:latin typeface="Calibri"/>
              <a:ea typeface="Calibri"/>
              <a:cs typeface="Calibri"/>
              <a:sym typeface="Calibri"/>
            </a:endParaRPr>
          </a:p>
        </p:txBody>
      </p:sp>
      <p:sp>
        <p:nvSpPr>
          <p:cNvPr id="281" name="Google Shape;281;p44"/>
          <p:cNvSpPr txBox="1"/>
          <p:nvPr/>
        </p:nvSpPr>
        <p:spPr>
          <a:xfrm>
            <a:off x="617225" y="3666875"/>
            <a:ext cx="162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Version 2 (d11)</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645900" y="11685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The Team</a:t>
            </a:r>
            <a:endParaRPr sz="4000"/>
          </a:p>
        </p:txBody>
      </p:sp>
      <p:sp>
        <p:nvSpPr>
          <p:cNvPr id="123" name="Google Shape;123;p27"/>
          <p:cNvSpPr txBox="1"/>
          <p:nvPr/>
        </p:nvSpPr>
        <p:spPr>
          <a:xfrm>
            <a:off x="92950" y="4295300"/>
            <a:ext cx="3153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Avery Cameron</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Project Manager and Flexible Developer</a:t>
            </a:r>
            <a:endParaRPr sz="1300">
              <a:solidFill>
                <a:schemeClr val="dk1"/>
              </a:solidFill>
              <a:latin typeface="Calibri"/>
              <a:ea typeface="Calibri"/>
              <a:cs typeface="Calibri"/>
              <a:sym typeface="Calibri"/>
            </a:endParaRPr>
          </a:p>
        </p:txBody>
      </p:sp>
      <p:sp>
        <p:nvSpPr>
          <p:cNvPr id="124" name="Google Shape;124;p27"/>
          <p:cNvSpPr txBox="1"/>
          <p:nvPr/>
        </p:nvSpPr>
        <p:spPr>
          <a:xfrm>
            <a:off x="3131100" y="4295300"/>
            <a:ext cx="2881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Raymond Knorr</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Lead API and Front-End Developer</a:t>
            </a:r>
            <a:endParaRPr sz="1300">
              <a:solidFill>
                <a:schemeClr val="dk1"/>
              </a:solidFill>
              <a:latin typeface="Calibri"/>
              <a:ea typeface="Calibri"/>
              <a:cs typeface="Calibri"/>
              <a:sym typeface="Calibri"/>
            </a:endParaRPr>
          </a:p>
        </p:txBody>
      </p:sp>
      <p:sp>
        <p:nvSpPr>
          <p:cNvPr id="125" name="Google Shape;125;p27"/>
          <p:cNvSpPr txBox="1"/>
          <p:nvPr/>
        </p:nvSpPr>
        <p:spPr>
          <a:xfrm>
            <a:off x="6012900" y="4295300"/>
            <a:ext cx="2989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Noah Rowbotham</a:t>
            </a:r>
            <a:endParaRPr sz="13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Lead Machine Learning Technician</a:t>
            </a:r>
            <a:endParaRPr sz="1300">
              <a:solidFill>
                <a:schemeClr val="dk1"/>
              </a:solidFill>
              <a:latin typeface="Calibri"/>
              <a:ea typeface="Calibri"/>
              <a:cs typeface="Calibri"/>
              <a:sym typeface="Calibri"/>
            </a:endParaRPr>
          </a:p>
        </p:txBody>
      </p:sp>
      <p:pic>
        <p:nvPicPr>
          <p:cNvPr id="126" name="Google Shape;126;p27"/>
          <p:cNvPicPr preferRelativeResize="0"/>
          <p:nvPr/>
        </p:nvPicPr>
        <p:blipFill rotWithShape="1">
          <a:blip r:embed="rId3">
            <a:alphaModFix/>
          </a:blip>
          <a:srcRect b="357" l="9411" r="351" t="357"/>
          <a:stretch/>
        </p:blipFill>
        <p:spPr>
          <a:xfrm>
            <a:off x="3383887" y="2334350"/>
            <a:ext cx="2376223" cy="1960950"/>
          </a:xfrm>
          <a:prstGeom prst="rect">
            <a:avLst/>
          </a:prstGeom>
          <a:noFill/>
          <a:ln>
            <a:noFill/>
          </a:ln>
        </p:spPr>
      </p:pic>
      <p:pic>
        <p:nvPicPr>
          <p:cNvPr id="127" name="Google Shape;127;p27"/>
          <p:cNvPicPr preferRelativeResize="0"/>
          <p:nvPr/>
        </p:nvPicPr>
        <p:blipFill>
          <a:blip r:embed="rId4">
            <a:alphaModFix/>
          </a:blip>
          <a:stretch>
            <a:fillRect/>
          </a:stretch>
        </p:blipFill>
        <p:spPr>
          <a:xfrm>
            <a:off x="688985" y="2334350"/>
            <a:ext cx="1960951" cy="1960951"/>
          </a:xfrm>
          <a:prstGeom prst="rect">
            <a:avLst/>
          </a:prstGeom>
          <a:noFill/>
          <a:ln>
            <a:noFill/>
          </a:ln>
        </p:spPr>
      </p:pic>
      <p:pic>
        <p:nvPicPr>
          <p:cNvPr id="128" name="Google Shape;128;p27"/>
          <p:cNvPicPr preferRelativeResize="0"/>
          <p:nvPr/>
        </p:nvPicPr>
        <p:blipFill>
          <a:blip r:embed="rId5">
            <a:alphaModFix/>
          </a:blip>
          <a:stretch>
            <a:fillRect/>
          </a:stretch>
        </p:blipFill>
        <p:spPr>
          <a:xfrm>
            <a:off x="6639235" y="2334348"/>
            <a:ext cx="1736839" cy="19609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458775" y="316800"/>
            <a:ext cx="40239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How To Improve</a:t>
            </a:r>
            <a:endParaRPr/>
          </a:p>
        </p:txBody>
      </p:sp>
      <p:sp>
        <p:nvSpPr>
          <p:cNvPr id="287" name="Google Shape;287;p45"/>
          <p:cNvSpPr txBox="1"/>
          <p:nvPr>
            <p:ph idx="1" type="body"/>
          </p:nvPr>
        </p:nvSpPr>
        <p:spPr>
          <a:xfrm>
            <a:off x="628650" y="1369225"/>
            <a:ext cx="3943500" cy="3263400"/>
          </a:xfrm>
          <a:prstGeom prst="rect">
            <a:avLst/>
          </a:prstGeom>
        </p:spPr>
        <p:txBody>
          <a:bodyPr anchorCtr="0" anchor="t" bIns="34275" lIns="68575" spcFirstLastPara="1" rIns="68575" wrap="square" tIns="34275">
            <a:noAutofit/>
          </a:bodyPr>
          <a:lstStyle/>
          <a:p>
            <a:pPr indent="-254000" lvl="0" marL="342900" marR="0" rtl="0" algn="l">
              <a:lnSpc>
                <a:spcPct val="90000"/>
              </a:lnSpc>
              <a:spcBef>
                <a:spcPts val="800"/>
              </a:spcBef>
              <a:spcAft>
                <a:spcPts val="0"/>
              </a:spcAft>
              <a:buSzPts val="1400"/>
              <a:buFont typeface="Calibri"/>
              <a:buChar char="●"/>
            </a:pPr>
            <a:r>
              <a:rPr lang="en">
                <a:solidFill>
                  <a:schemeClr val="dk1"/>
                </a:solidFill>
                <a:latin typeface="Calibri"/>
                <a:ea typeface="Calibri"/>
                <a:cs typeface="Calibri"/>
                <a:sym typeface="Calibri"/>
              </a:rPr>
              <a:t>More data</a:t>
            </a:r>
            <a:endParaRPr>
              <a:solidFill>
                <a:schemeClr val="dk1"/>
              </a:solidFill>
              <a:latin typeface="Calibri"/>
              <a:ea typeface="Calibri"/>
              <a:cs typeface="Calibri"/>
              <a:sym typeface="Calibri"/>
            </a:endParaRPr>
          </a:p>
          <a:p>
            <a:pPr indent="-266700" lvl="1" marL="685800" marR="0" rtl="0" algn="l">
              <a:lnSpc>
                <a:spcPct val="90000"/>
              </a:lnSpc>
              <a:spcBef>
                <a:spcPts val="800"/>
              </a:spcBef>
              <a:spcAft>
                <a:spcPts val="0"/>
              </a:spcAft>
              <a:buSzPts val="1600"/>
              <a:buFont typeface="Calibri"/>
              <a:buChar char="○"/>
            </a:pPr>
            <a:r>
              <a:rPr lang="en" sz="1600">
                <a:solidFill>
                  <a:schemeClr val="dk1"/>
                </a:solidFill>
                <a:latin typeface="Calibri"/>
                <a:ea typeface="Calibri"/>
                <a:cs typeface="Calibri"/>
                <a:sym typeface="Calibri"/>
              </a:rPr>
              <a:t>Results improved</a:t>
            </a:r>
            <a:r>
              <a:rPr lang="en" sz="1600">
                <a:solidFill>
                  <a:schemeClr val="dk1"/>
                </a:solidFill>
                <a:latin typeface="Calibri"/>
                <a:ea typeface="Calibri"/>
                <a:cs typeface="Calibri"/>
                <a:sym typeface="Calibri"/>
              </a:rPr>
              <a:t> version d6 and version d11, only change was data increased from 900 total images to 1500</a:t>
            </a:r>
            <a:endParaRPr sz="1600">
              <a:solidFill>
                <a:schemeClr val="dk1"/>
              </a:solidFill>
              <a:latin typeface="Calibri"/>
              <a:ea typeface="Calibri"/>
              <a:cs typeface="Calibri"/>
              <a:sym typeface="Calibri"/>
            </a:endParaRPr>
          </a:p>
          <a:p>
            <a:pPr indent="-266700" lvl="1" marL="685800" marR="0" rtl="0" algn="l">
              <a:lnSpc>
                <a:spcPct val="90000"/>
              </a:lnSpc>
              <a:spcBef>
                <a:spcPts val="8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Nearly doubled # of images of contamination</a:t>
            </a:r>
            <a:endParaRPr/>
          </a:p>
        </p:txBody>
      </p:sp>
      <p:graphicFrame>
        <p:nvGraphicFramePr>
          <p:cNvPr id="288" name="Google Shape;288;p45"/>
          <p:cNvGraphicFramePr/>
          <p:nvPr/>
        </p:nvGraphicFramePr>
        <p:xfrm>
          <a:off x="4850450" y="392613"/>
          <a:ext cx="3000000" cy="3000000"/>
        </p:xfrm>
        <a:graphic>
          <a:graphicData uri="http://schemas.openxmlformats.org/drawingml/2006/table">
            <a:tbl>
              <a:tblPr>
                <a:noFill/>
                <a:tableStyleId>{BE2FA24B-C244-4989-B64C-C15D7B9CDD76}</a:tableStyleId>
              </a:tblPr>
              <a:tblGrid>
                <a:gridCol w="751375"/>
                <a:gridCol w="1914525"/>
                <a:gridCol w="1302700"/>
              </a:tblGrid>
              <a:tr h="108675">
                <a:tc>
                  <a:txBody>
                    <a:bodyPr/>
                    <a:lstStyle/>
                    <a:p>
                      <a:pPr indent="0" lvl="0" marL="0" rtl="0" algn="ctr">
                        <a:spcBef>
                          <a:spcPts val="0"/>
                        </a:spcBef>
                        <a:spcAft>
                          <a:spcPts val="0"/>
                        </a:spcAft>
                        <a:buNone/>
                      </a:pPr>
                      <a:r>
                        <a:rPr b="1" lang="en" sz="1000"/>
                        <a:t>Class ID</a:t>
                      </a:r>
                      <a:endParaRPr b="1" sz="1000"/>
                    </a:p>
                  </a:txBody>
                  <a:tcPr marT="91425" marB="91425" marR="0" marL="0">
                    <a:solidFill>
                      <a:schemeClr val="dk1"/>
                    </a:solidFill>
                  </a:tcPr>
                </a:tc>
                <a:tc>
                  <a:txBody>
                    <a:bodyPr/>
                    <a:lstStyle/>
                    <a:p>
                      <a:pPr indent="0" lvl="0" marL="0" rtl="0" algn="ctr">
                        <a:spcBef>
                          <a:spcPts val="0"/>
                        </a:spcBef>
                        <a:spcAft>
                          <a:spcPts val="0"/>
                        </a:spcAft>
                        <a:buNone/>
                      </a:pPr>
                      <a:r>
                        <a:rPr b="1" lang="en" sz="1000"/>
                        <a:t>Category</a:t>
                      </a:r>
                      <a:endParaRPr b="1" sz="1000"/>
                    </a:p>
                  </a:txBody>
                  <a:tcPr marT="91425" marB="91425" marR="0" marL="0">
                    <a:solidFill>
                      <a:schemeClr val="dk1"/>
                    </a:solidFill>
                  </a:tcPr>
                </a:tc>
                <a:tc>
                  <a:txBody>
                    <a:bodyPr/>
                    <a:lstStyle/>
                    <a:p>
                      <a:pPr indent="0" lvl="0" marL="0" rtl="0" algn="ctr">
                        <a:spcBef>
                          <a:spcPts val="0"/>
                        </a:spcBef>
                        <a:spcAft>
                          <a:spcPts val="0"/>
                        </a:spcAft>
                        <a:buNone/>
                      </a:pPr>
                      <a:r>
                        <a:rPr b="1" lang="en" sz="1000"/>
                        <a:t># of Annotations</a:t>
                      </a:r>
                      <a:endParaRPr b="1" sz="1000"/>
                    </a:p>
                  </a:txBody>
                  <a:tcPr marT="91425" marB="91425" marR="0" marL="0">
                    <a:solidFill>
                      <a:schemeClr val="dk1"/>
                    </a:solidFill>
                  </a:tcPr>
                </a:tc>
              </a:tr>
              <a:tr h="214425">
                <a:tc>
                  <a:txBody>
                    <a:bodyPr/>
                    <a:lstStyle/>
                    <a:p>
                      <a:pPr indent="0" lvl="0" marL="0" rtl="0" algn="ctr">
                        <a:spcBef>
                          <a:spcPts val="0"/>
                        </a:spcBef>
                        <a:spcAft>
                          <a:spcPts val="0"/>
                        </a:spcAft>
                        <a:buNone/>
                      </a:pPr>
                      <a:r>
                        <a:rPr lang="en" sz="1000">
                          <a:solidFill>
                            <a:srgbClr val="38761D"/>
                          </a:solidFill>
                        </a:rPr>
                        <a:t>4</a:t>
                      </a:r>
                      <a:endParaRPr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38761D"/>
                          </a:solidFill>
                        </a:rPr>
                        <a:t>Clear Plastic Bag/Film</a:t>
                      </a:r>
                      <a:endParaRPr i="1"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38761D"/>
                          </a:solidFill>
                        </a:rPr>
                        <a:t>909</a:t>
                      </a:r>
                      <a:endParaRPr sz="1000">
                        <a:solidFill>
                          <a:srgbClr val="38761D"/>
                        </a:solidFill>
                      </a:endParaRPr>
                    </a:p>
                  </a:txBody>
                  <a:tcPr marT="91425" marB="91425" marR="0" marL="0">
                    <a:solidFill>
                      <a:schemeClr val="dk1"/>
                    </a:solidFill>
                  </a:tcPr>
                </a:tc>
              </a:tr>
              <a:tr h="129275">
                <a:tc>
                  <a:txBody>
                    <a:bodyPr/>
                    <a:lstStyle/>
                    <a:p>
                      <a:pPr indent="0" lvl="0" marL="0" rtl="0" algn="ctr">
                        <a:spcBef>
                          <a:spcPts val="0"/>
                        </a:spcBef>
                        <a:spcAft>
                          <a:spcPts val="0"/>
                        </a:spcAft>
                        <a:buNone/>
                      </a:pPr>
                      <a:r>
                        <a:rPr lang="en" sz="1000">
                          <a:solidFill>
                            <a:srgbClr val="38761D"/>
                          </a:solidFill>
                        </a:rPr>
                        <a:t>6</a:t>
                      </a:r>
                      <a:endParaRPr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38761D"/>
                          </a:solidFill>
                        </a:rPr>
                        <a:t>Non-black Garbage Bag</a:t>
                      </a:r>
                      <a:endParaRPr i="1"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38761D"/>
                          </a:solidFill>
                        </a:rPr>
                        <a:t>687</a:t>
                      </a:r>
                      <a:endParaRPr sz="1000">
                        <a:solidFill>
                          <a:srgbClr val="38761D"/>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38761D"/>
                          </a:solidFill>
                        </a:rPr>
                        <a:t>1</a:t>
                      </a:r>
                      <a:endParaRPr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38761D"/>
                          </a:solidFill>
                        </a:rPr>
                        <a:t>Black Garbage Bag</a:t>
                      </a:r>
                      <a:endParaRPr i="1"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38761D"/>
                          </a:solidFill>
                        </a:rPr>
                        <a:t>439</a:t>
                      </a:r>
                      <a:endParaRPr sz="1000">
                        <a:solidFill>
                          <a:srgbClr val="38761D"/>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38761D"/>
                          </a:solidFill>
                        </a:rPr>
                        <a:t>12</a:t>
                      </a:r>
                      <a:endParaRPr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38761D"/>
                          </a:solidFill>
                        </a:rPr>
                        <a:t>Styrofoam</a:t>
                      </a:r>
                      <a:endParaRPr i="1"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38761D"/>
                          </a:solidFill>
                        </a:rPr>
                        <a:t>436</a:t>
                      </a:r>
                      <a:endParaRPr sz="1000">
                        <a:solidFill>
                          <a:srgbClr val="38761D"/>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38761D"/>
                          </a:solidFill>
                        </a:rPr>
                        <a:t>3</a:t>
                      </a:r>
                      <a:endParaRPr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38761D"/>
                          </a:solidFill>
                        </a:rPr>
                        <a:t>Clamshell Packaging</a:t>
                      </a:r>
                      <a:endParaRPr i="1" sz="1000">
                        <a:solidFill>
                          <a:srgbClr val="38761D"/>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38761D"/>
                          </a:solidFill>
                        </a:rPr>
                        <a:t>263</a:t>
                      </a:r>
                      <a:endParaRPr sz="1000">
                        <a:solidFill>
                          <a:srgbClr val="38761D"/>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BF9000"/>
                          </a:solidFill>
                        </a:rPr>
                        <a:t>5</a:t>
                      </a:r>
                      <a:endParaRPr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BF9000"/>
                          </a:solidFill>
                        </a:rPr>
                        <a:t>Grocery</a:t>
                      </a:r>
                      <a:r>
                        <a:rPr i="1" lang="en" sz="1000">
                          <a:solidFill>
                            <a:srgbClr val="BF9000"/>
                          </a:solidFill>
                        </a:rPr>
                        <a:t> Bag</a:t>
                      </a:r>
                      <a:endParaRPr i="1"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BF9000"/>
                          </a:solidFill>
                        </a:rPr>
                        <a:t>194</a:t>
                      </a:r>
                      <a:endParaRPr sz="1000">
                        <a:solidFill>
                          <a:srgbClr val="BF9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BF9000"/>
                          </a:solidFill>
                        </a:rPr>
                        <a:t>8</a:t>
                      </a:r>
                      <a:endParaRPr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BF9000"/>
                          </a:solidFill>
                        </a:rPr>
                        <a:t>Poly Coated</a:t>
                      </a:r>
                      <a:r>
                        <a:rPr i="1" lang="en" sz="1000">
                          <a:solidFill>
                            <a:srgbClr val="BF9000"/>
                          </a:solidFill>
                        </a:rPr>
                        <a:t> Cup</a:t>
                      </a:r>
                      <a:endParaRPr i="1"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BF9000"/>
                          </a:solidFill>
                        </a:rPr>
                        <a:t>145</a:t>
                      </a:r>
                      <a:endParaRPr sz="1000">
                        <a:solidFill>
                          <a:srgbClr val="BF9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BF9000"/>
                          </a:solidFill>
                        </a:rPr>
                        <a:t>2</a:t>
                      </a:r>
                      <a:endParaRPr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BF9000"/>
                          </a:solidFill>
                        </a:rPr>
                        <a:t>Black Plastic</a:t>
                      </a:r>
                      <a:endParaRPr i="1"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BF9000"/>
                          </a:solidFill>
                        </a:rPr>
                        <a:t>133</a:t>
                      </a:r>
                      <a:endParaRPr sz="1000">
                        <a:solidFill>
                          <a:srgbClr val="BF9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BF9000"/>
                          </a:solidFill>
                        </a:rPr>
                        <a:t>7</a:t>
                      </a:r>
                      <a:endParaRPr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BF9000"/>
                          </a:solidFill>
                        </a:rPr>
                        <a:t>Pizza Box</a:t>
                      </a:r>
                      <a:endParaRPr i="1" sz="1000">
                        <a:solidFill>
                          <a:srgbClr val="BF9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BF9000"/>
                          </a:solidFill>
                        </a:rPr>
                        <a:t>129</a:t>
                      </a:r>
                      <a:endParaRPr sz="1000">
                        <a:solidFill>
                          <a:srgbClr val="BF9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CC0000"/>
                          </a:solidFill>
                        </a:rPr>
                        <a:t>10</a:t>
                      </a:r>
                      <a:endParaRPr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CC0000"/>
                          </a:solidFill>
                        </a:rPr>
                        <a:t>Squeezable Tube</a:t>
                      </a:r>
                      <a:endParaRPr i="1"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CC0000"/>
                          </a:solidFill>
                        </a:rPr>
                        <a:t>12</a:t>
                      </a:r>
                      <a:endParaRPr sz="1000">
                        <a:solidFill>
                          <a:srgbClr val="CC0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CC0000"/>
                          </a:solidFill>
                        </a:rPr>
                        <a:t>9</a:t>
                      </a:r>
                      <a:endParaRPr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CC0000"/>
                          </a:solidFill>
                        </a:rPr>
                        <a:t>Poly Coated Food Package</a:t>
                      </a:r>
                      <a:endParaRPr i="1"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CC0000"/>
                          </a:solidFill>
                        </a:rPr>
                        <a:t>6</a:t>
                      </a:r>
                      <a:endParaRPr sz="1000">
                        <a:solidFill>
                          <a:srgbClr val="CC0000"/>
                        </a:solidFill>
                      </a:endParaRPr>
                    </a:p>
                  </a:txBody>
                  <a:tcPr marT="91425" marB="91425" marR="0" marL="0">
                    <a:solidFill>
                      <a:schemeClr val="dk1"/>
                    </a:solidFill>
                  </a:tcPr>
                </a:tc>
              </a:tr>
              <a:tr h="295450">
                <a:tc>
                  <a:txBody>
                    <a:bodyPr/>
                    <a:lstStyle/>
                    <a:p>
                      <a:pPr indent="0" lvl="0" marL="0" rtl="0" algn="ctr">
                        <a:spcBef>
                          <a:spcPts val="0"/>
                        </a:spcBef>
                        <a:spcAft>
                          <a:spcPts val="0"/>
                        </a:spcAft>
                        <a:buNone/>
                      </a:pPr>
                      <a:r>
                        <a:rPr lang="en" sz="1000">
                          <a:solidFill>
                            <a:srgbClr val="CC0000"/>
                          </a:solidFill>
                        </a:rPr>
                        <a:t>11</a:t>
                      </a:r>
                      <a:endParaRPr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i="1" lang="en" sz="1000">
                          <a:solidFill>
                            <a:srgbClr val="CC0000"/>
                          </a:solidFill>
                        </a:rPr>
                        <a:t>Stand-up Pouch</a:t>
                      </a:r>
                      <a:endParaRPr i="1" sz="1000">
                        <a:solidFill>
                          <a:srgbClr val="CC0000"/>
                        </a:solidFill>
                      </a:endParaRPr>
                    </a:p>
                  </a:txBody>
                  <a:tcPr marT="91425" marB="91425" marR="0" marL="0">
                    <a:solidFill>
                      <a:schemeClr val="dk1"/>
                    </a:solidFill>
                  </a:tcPr>
                </a:tc>
                <a:tc>
                  <a:txBody>
                    <a:bodyPr/>
                    <a:lstStyle/>
                    <a:p>
                      <a:pPr indent="0" lvl="0" marL="0" rtl="0" algn="ctr">
                        <a:spcBef>
                          <a:spcPts val="0"/>
                        </a:spcBef>
                        <a:spcAft>
                          <a:spcPts val="0"/>
                        </a:spcAft>
                        <a:buNone/>
                      </a:pPr>
                      <a:r>
                        <a:rPr lang="en" sz="1000">
                          <a:solidFill>
                            <a:srgbClr val="CC0000"/>
                          </a:solidFill>
                        </a:rPr>
                        <a:t>0</a:t>
                      </a:r>
                      <a:endParaRPr sz="1000">
                        <a:solidFill>
                          <a:srgbClr val="CC0000"/>
                        </a:solidFill>
                      </a:endParaRPr>
                    </a:p>
                  </a:txBody>
                  <a:tcPr marT="91425" marB="91425" marR="0" marL="0">
                    <a:solidFill>
                      <a:schemeClr val="dk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471443" y="844800"/>
            <a:ext cx="2696400" cy="745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Image Pipeline and System</a:t>
            </a:r>
            <a:endParaRPr/>
          </a:p>
          <a:p>
            <a:pPr indent="0" lvl="0" marL="0" rtl="0" algn="l">
              <a:spcBef>
                <a:spcPts val="0"/>
              </a:spcBef>
              <a:spcAft>
                <a:spcPts val="0"/>
              </a:spcAft>
              <a:buNone/>
            </a:pPr>
            <a:r>
              <a:rPr lang="en"/>
              <a:t>Architecture</a:t>
            </a:r>
            <a:endParaRPr/>
          </a:p>
        </p:txBody>
      </p:sp>
      <p:pic>
        <p:nvPicPr>
          <p:cNvPr id="294" name="Google Shape;294;p46"/>
          <p:cNvPicPr preferRelativeResize="0"/>
          <p:nvPr/>
        </p:nvPicPr>
        <p:blipFill>
          <a:blip r:embed="rId3">
            <a:alphaModFix/>
          </a:blip>
          <a:stretch>
            <a:fillRect/>
          </a:stretch>
        </p:blipFill>
        <p:spPr>
          <a:xfrm>
            <a:off x="3167850" y="0"/>
            <a:ext cx="5976162" cy="51435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43950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API Design</a:t>
            </a:r>
            <a:endParaRPr/>
          </a:p>
        </p:txBody>
      </p:sp>
      <p:sp>
        <p:nvSpPr>
          <p:cNvPr id="300" name="Google Shape;300;p4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254000" lvl="0" marL="342900" rtl="0" algn="l">
              <a:spcBef>
                <a:spcPts val="800"/>
              </a:spcBef>
              <a:spcAft>
                <a:spcPts val="0"/>
              </a:spcAft>
              <a:buSzPts val="1400"/>
              <a:buFont typeface="Calibri"/>
              <a:buChar char="●"/>
            </a:pPr>
            <a:r>
              <a:rPr lang="en">
                <a:solidFill>
                  <a:schemeClr val="dk1"/>
                </a:solidFill>
                <a:latin typeface="Calibri"/>
                <a:ea typeface="Calibri"/>
                <a:cs typeface="Calibri"/>
                <a:sym typeface="Calibri"/>
              </a:rPr>
              <a:t>NestJS</a:t>
            </a:r>
            <a:endParaRPr>
              <a:solidFill>
                <a:schemeClr val="dk1"/>
              </a:solidFill>
              <a:latin typeface="Calibri"/>
              <a:ea typeface="Calibri"/>
              <a:cs typeface="Calibri"/>
              <a:sym typeface="Calibri"/>
            </a:endParaRPr>
          </a:p>
          <a:p>
            <a:pPr indent="-266700" lvl="1" marL="685800" rtl="0" algn="l">
              <a:spcBef>
                <a:spcPts val="400"/>
              </a:spcBef>
              <a:spcAft>
                <a:spcPts val="0"/>
              </a:spcAft>
              <a:buSzPts val="1600"/>
              <a:buFont typeface="Calibri"/>
              <a:buChar char="○"/>
            </a:pPr>
            <a:r>
              <a:rPr lang="en" sz="1600">
                <a:solidFill>
                  <a:schemeClr val="dk1"/>
                </a:solidFill>
                <a:latin typeface="Calibri"/>
                <a:ea typeface="Calibri"/>
                <a:cs typeface="Calibri"/>
                <a:sym typeface="Calibri"/>
              </a:rPr>
              <a:t>Promotes great development practices</a:t>
            </a:r>
            <a:endParaRPr sz="1600">
              <a:solidFill>
                <a:schemeClr val="dk1"/>
              </a:solidFill>
              <a:latin typeface="Calibri"/>
              <a:ea typeface="Calibri"/>
              <a:cs typeface="Calibri"/>
              <a:sym typeface="Calibri"/>
            </a:endParaRPr>
          </a:p>
          <a:p>
            <a:pPr indent="0" lvl="0" marL="0" rtl="0" algn="l">
              <a:spcBef>
                <a:spcPts val="800"/>
              </a:spcBef>
              <a:spcAft>
                <a:spcPts val="0"/>
              </a:spcAft>
              <a:buNone/>
            </a:pPr>
            <a:r>
              <a:t/>
            </a:r>
            <a:endParaRPr sz="1600">
              <a:solidFill>
                <a:schemeClr val="dk1"/>
              </a:solidFill>
              <a:latin typeface="Calibri"/>
              <a:ea typeface="Calibri"/>
              <a:cs typeface="Calibri"/>
              <a:sym typeface="Calibri"/>
            </a:endParaRPr>
          </a:p>
          <a:p>
            <a:pPr indent="-254000" lvl="0" marL="342900" rtl="0" algn="l">
              <a:spcBef>
                <a:spcPts val="800"/>
              </a:spcBef>
              <a:spcAft>
                <a:spcPts val="0"/>
              </a:spcAft>
              <a:buClr>
                <a:schemeClr val="dk1"/>
              </a:buClr>
              <a:buSzPts val="1400"/>
              <a:buFont typeface="Calibri"/>
              <a:buChar char="●"/>
            </a:pPr>
            <a:r>
              <a:rPr lang="en">
                <a:solidFill>
                  <a:schemeClr val="dk1"/>
                </a:solidFill>
                <a:latin typeface="Calibri"/>
                <a:ea typeface="Calibri"/>
                <a:cs typeface="Calibri"/>
                <a:sym typeface="Calibri"/>
              </a:rPr>
              <a:t>Authentication and Authorization</a:t>
            </a:r>
            <a:endParaRPr>
              <a:solidFill>
                <a:schemeClr val="dk1"/>
              </a:solidFill>
              <a:latin typeface="Calibri"/>
              <a:ea typeface="Calibri"/>
              <a:cs typeface="Calibri"/>
              <a:sym typeface="Calibri"/>
            </a:endParaRPr>
          </a:p>
          <a:p>
            <a:pPr indent="-254000" lvl="1" marL="6858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User must have required role to access API</a:t>
            </a:r>
            <a:endParaRPr>
              <a:solidFill>
                <a:schemeClr val="dk1"/>
              </a:solidFill>
              <a:latin typeface="Calibri"/>
              <a:ea typeface="Calibri"/>
              <a:cs typeface="Calibri"/>
              <a:sym typeface="Calibri"/>
            </a:endParaRPr>
          </a:p>
          <a:p>
            <a:pPr indent="0" lvl="0" marL="0" rtl="0" algn="l">
              <a:spcBef>
                <a:spcPts val="800"/>
              </a:spcBef>
              <a:spcAft>
                <a:spcPts val="0"/>
              </a:spcAft>
              <a:buNone/>
            </a:pPr>
            <a:r>
              <a:t/>
            </a:r>
            <a:endParaRPr/>
          </a:p>
        </p:txBody>
      </p:sp>
      <p:pic>
        <p:nvPicPr>
          <p:cNvPr id="301" name="Google Shape;301;p47"/>
          <p:cNvPicPr preferRelativeResize="0"/>
          <p:nvPr/>
        </p:nvPicPr>
        <p:blipFill>
          <a:blip r:embed="rId3">
            <a:alphaModFix/>
          </a:blip>
          <a:stretch>
            <a:fillRect/>
          </a:stretch>
        </p:blipFill>
        <p:spPr>
          <a:xfrm>
            <a:off x="6356638" y="273850"/>
            <a:ext cx="2466975" cy="1847850"/>
          </a:xfrm>
          <a:prstGeom prst="rect">
            <a:avLst/>
          </a:prstGeom>
          <a:noFill/>
          <a:ln>
            <a:noFill/>
          </a:ln>
        </p:spPr>
      </p:pic>
      <p:sp>
        <p:nvSpPr>
          <p:cNvPr id="302" name="Google Shape;302;p47"/>
          <p:cNvSpPr txBox="1"/>
          <p:nvPr/>
        </p:nvSpPr>
        <p:spPr>
          <a:xfrm>
            <a:off x="6090138" y="2121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https://dribbble.com/shots/3831862-Nest-JS-The-official-logo</a:t>
            </a:r>
            <a:endParaRPr sz="800">
              <a:solidFill>
                <a:schemeClr val="dk1"/>
              </a:solidFill>
            </a:endParaRPr>
          </a:p>
        </p:txBody>
      </p:sp>
      <p:sp>
        <p:nvSpPr>
          <p:cNvPr id="303" name="Google Shape;303;p47"/>
          <p:cNvSpPr txBox="1"/>
          <p:nvPr/>
        </p:nvSpPr>
        <p:spPr>
          <a:xfrm>
            <a:off x="6666250" y="4357925"/>
            <a:ext cx="242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https://icons8.com/icon/vMqgHSToxrJR/typescript</a:t>
            </a:r>
            <a:endParaRPr sz="800">
              <a:solidFill>
                <a:schemeClr val="dk1"/>
              </a:solidFill>
            </a:endParaRPr>
          </a:p>
        </p:txBody>
      </p:sp>
      <p:pic>
        <p:nvPicPr>
          <p:cNvPr id="304" name="Google Shape;304;p47"/>
          <p:cNvPicPr preferRelativeResize="0"/>
          <p:nvPr/>
        </p:nvPicPr>
        <p:blipFill>
          <a:blip r:embed="rId4">
            <a:alphaModFix/>
          </a:blip>
          <a:stretch>
            <a:fillRect/>
          </a:stretch>
        </p:blipFill>
        <p:spPr>
          <a:xfrm>
            <a:off x="6975775" y="2510075"/>
            <a:ext cx="1847850" cy="184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4063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Quality Assurance</a:t>
            </a:r>
            <a:endParaRPr/>
          </a:p>
        </p:txBody>
      </p:sp>
      <p:sp>
        <p:nvSpPr>
          <p:cNvPr id="310" name="Google Shape;310;p48"/>
          <p:cNvSpPr txBox="1"/>
          <p:nvPr>
            <p:ph idx="1" type="body"/>
          </p:nvPr>
        </p:nvSpPr>
        <p:spPr>
          <a:xfrm>
            <a:off x="564275" y="13061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CICD Pipeline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Linting</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Testing - 95% coverage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Deployment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User Testing</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Code Reviews</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
              <a:t>	</a:t>
            </a:r>
            <a:endParaRPr/>
          </a:p>
        </p:txBody>
      </p:sp>
      <p:pic>
        <p:nvPicPr>
          <p:cNvPr id="311" name="Google Shape;311;p48"/>
          <p:cNvPicPr preferRelativeResize="0"/>
          <p:nvPr/>
        </p:nvPicPr>
        <p:blipFill>
          <a:blip r:embed="rId3">
            <a:alphaModFix/>
          </a:blip>
          <a:stretch>
            <a:fillRect/>
          </a:stretch>
        </p:blipFill>
        <p:spPr>
          <a:xfrm>
            <a:off x="3931024" y="2488600"/>
            <a:ext cx="5212977" cy="1051550"/>
          </a:xfrm>
          <a:prstGeom prst="rect">
            <a:avLst/>
          </a:prstGeom>
          <a:noFill/>
          <a:ln>
            <a:noFill/>
          </a:ln>
        </p:spPr>
      </p:pic>
      <p:pic>
        <p:nvPicPr>
          <p:cNvPr id="312" name="Google Shape;312;p48"/>
          <p:cNvPicPr preferRelativeResize="0"/>
          <p:nvPr/>
        </p:nvPicPr>
        <p:blipFill>
          <a:blip r:embed="rId4">
            <a:alphaModFix/>
          </a:blip>
          <a:stretch>
            <a:fillRect/>
          </a:stretch>
        </p:blipFill>
        <p:spPr>
          <a:xfrm>
            <a:off x="4002463" y="3437000"/>
            <a:ext cx="5070098" cy="621225"/>
          </a:xfrm>
          <a:prstGeom prst="rect">
            <a:avLst/>
          </a:prstGeom>
          <a:noFill/>
          <a:ln>
            <a:noFill/>
          </a:ln>
        </p:spPr>
      </p:pic>
      <p:pic>
        <p:nvPicPr>
          <p:cNvPr id="313" name="Google Shape;313;p48"/>
          <p:cNvPicPr preferRelativeResize="0"/>
          <p:nvPr/>
        </p:nvPicPr>
        <p:blipFill rotWithShape="1">
          <a:blip r:embed="rId5">
            <a:alphaModFix/>
          </a:blip>
          <a:srcRect b="0" l="0" r="1029" t="6690"/>
          <a:stretch/>
        </p:blipFill>
        <p:spPr>
          <a:xfrm>
            <a:off x="4144899" y="1017737"/>
            <a:ext cx="4785238" cy="1437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9" title="Points scored"/>
          <p:cNvPicPr preferRelativeResize="0"/>
          <p:nvPr/>
        </p:nvPicPr>
        <p:blipFill>
          <a:blip r:embed="rId3">
            <a:alphaModFix/>
          </a:blip>
          <a:stretch>
            <a:fillRect/>
          </a:stretch>
        </p:blipFill>
        <p:spPr>
          <a:xfrm>
            <a:off x="311700" y="1107676"/>
            <a:ext cx="4981926" cy="3080474"/>
          </a:xfrm>
          <a:prstGeom prst="rect">
            <a:avLst/>
          </a:prstGeom>
          <a:noFill/>
          <a:ln>
            <a:noFill/>
          </a:ln>
        </p:spPr>
      </p:pic>
      <p:pic>
        <p:nvPicPr>
          <p:cNvPr id="319" name="Google Shape;319;p49" title="Points scored"/>
          <p:cNvPicPr preferRelativeResize="0"/>
          <p:nvPr/>
        </p:nvPicPr>
        <p:blipFill>
          <a:blip r:embed="rId4">
            <a:alphaModFix/>
          </a:blip>
          <a:stretch>
            <a:fillRect/>
          </a:stretch>
        </p:blipFill>
        <p:spPr>
          <a:xfrm>
            <a:off x="5683098" y="1107663"/>
            <a:ext cx="3149199" cy="1947249"/>
          </a:xfrm>
          <a:prstGeom prst="rect">
            <a:avLst/>
          </a:prstGeom>
          <a:noFill/>
          <a:ln>
            <a:noFill/>
          </a:ln>
        </p:spPr>
      </p:pic>
      <p:sp>
        <p:nvSpPr>
          <p:cNvPr id="320" name="Google Shape;320;p49"/>
          <p:cNvSpPr txBox="1"/>
          <p:nvPr/>
        </p:nvSpPr>
        <p:spPr>
          <a:xfrm>
            <a:off x="5683100" y="3279725"/>
            <a:ext cx="33216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2048 MB gives us a good balance of speed and cost</a:t>
            </a:r>
            <a:endParaRPr>
              <a:solidFill>
                <a:schemeClr val="dk1"/>
              </a:solidFill>
              <a:latin typeface="Calibri"/>
              <a:ea typeface="Calibri"/>
              <a:cs typeface="Calibri"/>
              <a:sym typeface="Calibri"/>
            </a:endParaRPr>
          </a:p>
        </p:txBody>
      </p:sp>
      <p:sp>
        <p:nvSpPr>
          <p:cNvPr id="321" name="Google Shape;321;p49"/>
          <p:cNvSpPr txBox="1"/>
          <p:nvPr>
            <p:ph type="title"/>
          </p:nvPr>
        </p:nvSpPr>
        <p:spPr>
          <a:xfrm>
            <a:off x="407325" y="45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Pricing | API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Training of our contaminant classifier is about $0.75/hour</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sz="1600">
                <a:solidFill>
                  <a:schemeClr val="dk1"/>
                </a:solidFill>
                <a:latin typeface="Calibri"/>
                <a:ea typeface="Calibri"/>
                <a:cs typeface="Calibri"/>
                <a:sym typeface="Calibri"/>
              </a:rPr>
              <a:t>Takes about 2 and a half hours to train</a:t>
            </a:r>
            <a:endParaRPr sz="16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Outfitting a truck with the necessary cameras and SSIO board is around $5000</a:t>
            </a:r>
            <a:endParaRPr>
              <a:solidFill>
                <a:schemeClr val="dk1"/>
              </a:solidFill>
              <a:latin typeface="Calibri"/>
              <a:ea typeface="Calibri"/>
              <a:cs typeface="Calibri"/>
              <a:sym typeface="Calibri"/>
            </a:endParaRPr>
          </a:p>
        </p:txBody>
      </p:sp>
      <p:sp>
        <p:nvSpPr>
          <p:cNvPr id="327" name="Google Shape;327;p50"/>
          <p:cNvSpPr txBox="1"/>
          <p:nvPr>
            <p:ph type="title"/>
          </p:nvPr>
        </p:nvSpPr>
        <p:spPr>
          <a:xfrm>
            <a:off x="407325" y="45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Pricing | ML Training, Truck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395100" y="47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Future Work</a:t>
            </a:r>
            <a:endParaRPr/>
          </a:p>
        </p:txBody>
      </p:sp>
      <p:sp>
        <p:nvSpPr>
          <p:cNvPr id="333" name="Google Shape;33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Automatic Mailing Feature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Realtime Warnings for Vehicle Operators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Improve Contaminant Classifying Accuracy</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Mobile App for Residential Users</a:t>
            </a:r>
            <a:endParaRPr>
              <a:solidFill>
                <a:schemeClr val="dk1"/>
              </a:solidFill>
              <a:latin typeface="Calibri"/>
              <a:ea typeface="Calibri"/>
              <a:cs typeface="Calibri"/>
              <a:sym typeface="Calibri"/>
            </a:endParaRPr>
          </a:p>
        </p:txBody>
      </p:sp>
      <p:pic>
        <p:nvPicPr>
          <p:cNvPr id="334" name="Google Shape;334;p51"/>
          <p:cNvPicPr preferRelativeResize="0"/>
          <p:nvPr/>
        </p:nvPicPr>
        <p:blipFill>
          <a:blip r:embed="rId3">
            <a:alphaModFix/>
          </a:blip>
          <a:stretch>
            <a:fillRect/>
          </a:stretch>
        </p:blipFill>
        <p:spPr>
          <a:xfrm>
            <a:off x="5081390" y="0"/>
            <a:ext cx="4062620"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404375" y="49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Relevant Documentation</a:t>
            </a:r>
            <a:endParaRPr/>
          </a:p>
        </p:txBody>
      </p:sp>
      <p:sp>
        <p:nvSpPr>
          <p:cNvPr id="340" name="Google Shape;340;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Region of Peel study</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Airdrie Report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Code Quality Review</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Rationale Document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RBAC Explanation</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Testing Plan</a:t>
            </a:r>
            <a:endParaRPr>
              <a:solidFill>
                <a:schemeClr val="dk1"/>
              </a:solidFill>
              <a:latin typeface="Calibri"/>
              <a:ea typeface="Calibri"/>
              <a:cs typeface="Calibri"/>
              <a:sym typeface="Calibri"/>
            </a:endParaRPr>
          </a:p>
        </p:txBody>
      </p:sp>
      <p:pic>
        <p:nvPicPr>
          <p:cNvPr id="341" name="Google Shape;341;p52"/>
          <p:cNvPicPr preferRelativeResize="0"/>
          <p:nvPr/>
        </p:nvPicPr>
        <p:blipFill>
          <a:blip r:embed="rId3">
            <a:alphaModFix/>
          </a:blip>
          <a:stretch>
            <a:fillRect/>
          </a:stretch>
        </p:blipFill>
        <p:spPr>
          <a:xfrm>
            <a:off x="6194700" y="1064063"/>
            <a:ext cx="2247900" cy="2028825"/>
          </a:xfrm>
          <a:prstGeom prst="rect">
            <a:avLst/>
          </a:prstGeom>
          <a:noFill/>
          <a:ln>
            <a:noFill/>
          </a:ln>
        </p:spPr>
      </p:pic>
      <p:sp>
        <p:nvSpPr>
          <p:cNvPr id="342" name="Google Shape;342;p52"/>
          <p:cNvSpPr txBox="1"/>
          <p:nvPr/>
        </p:nvSpPr>
        <p:spPr>
          <a:xfrm>
            <a:off x="5818650" y="309290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https://air.inc/blog/logos/Github-Logo-slack-theme</a:t>
            </a:r>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406525" y="459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Acknowledgements</a:t>
            </a:r>
            <a:endParaRPr/>
          </a:p>
        </p:txBody>
      </p:sp>
      <p:sp>
        <p:nvSpPr>
          <p:cNvPr id="348" name="Google Shape;348;p53"/>
          <p:cNvSpPr txBox="1"/>
          <p:nvPr>
            <p:ph idx="1" type="body"/>
          </p:nvPr>
        </p:nvSpPr>
        <p:spPr>
          <a:xfrm>
            <a:off x="406525" y="1167400"/>
            <a:ext cx="8520600" cy="3416400"/>
          </a:xfrm>
          <a:prstGeom prst="rect">
            <a:avLst/>
          </a:prstGeom>
        </p:spPr>
        <p:txBody>
          <a:bodyPr anchorCtr="0" anchor="t" bIns="91425" lIns="91425" spcFirstLastPara="1" rIns="91425" wrap="square" tIns="91425">
            <a:normAutofit/>
          </a:bodyPr>
          <a:lstStyle/>
          <a:p>
            <a:pPr indent="0" lvl="0" marL="0" marR="0" rtl="0" algn="l">
              <a:lnSpc>
                <a:spcPct val="90000"/>
              </a:lnSpc>
              <a:spcBef>
                <a:spcPts val="800"/>
              </a:spcBef>
              <a:spcAft>
                <a:spcPts val="0"/>
              </a:spcAft>
              <a:buNone/>
            </a:pPr>
            <a:r>
              <a:rPr lang="en">
                <a:solidFill>
                  <a:schemeClr val="dk1"/>
                </a:solidFill>
                <a:latin typeface="Calibri"/>
                <a:ea typeface="Calibri"/>
                <a:cs typeface="Calibri"/>
                <a:sym typeface="Calibri"/>
              </a:rPr>
              <a:t>University of Regina</a:t>
            </a:r>
            <a:endParaRPr>
              <a:solidFill>
                <a:schemeClr val="dk1"/>
              </a:solidFill>
              <a:latin typeface="Calibri"/>
              <a:ea typeface="Calibri"/>
              <a:cs typeface="Calibri"/>
              <a:sym typeface="Calibri"/>
            </a:endParaRPr>
          </a:p>
          <a:p>
            <a:pPr indent="0" lvl="0" marL="0" marR="0" rtl="0" algn="l">
              <a:lnSpc>
                <a:spcPct val="90000"/>
              </a:lnSpc>
              <a:spcBef>
                <a:spcPts val="800"/>
              </a:spcBef>
              <a:spcAft>
                <a:spcPts val="0"/>
              </a:spcAft>
              <a:buNone/>
            </a:pPr>
            <a:r>
              <a:rPr lang="en">
                <a:solidFill>
                  <a:schemeClr val="dk1"/>
                </a:solidFill>
                <a:latin typeface="Calibri"/>
                <a:ea typeface="Calibri"/>
                <a:cs typeface="Calibri"/>
                <a:sym typeface="Calibri"/>
              </a:rPr>
              <a:t>Prairie Robotics</a:t>
            </a:r>
            <a:endParaRPr>
              <a:solidFill>
                <a:schemeClr val="dk1"/>
              </a:solidFill>
              <a:latin typeface="Calibri"/>
              <a:ea typeface="Calibri"/>
              <a:cs typeface="Calibri"/>
              <a:sym typeface="Calibri"/>
            </a:endParaRPr>
          </a:p>
          <a:p>
            <a:pPr indent="0" lvl="0" marL="0" marR="0" rtl="0" algn="l">
              <a:lnSpc>
                <a:spcPct val="90000"/>
              </a:lnSpc>
              <a:spcBef>
                <a:spcPts val="800"/>
              </a:spcBef>
              <a:spcAft>
                <a:spcPts val="0"/>
              </a:spcAft>
              <a:buNone/>
            </a:pPr>
            <a:r>
              <a:rPr lang="en">
                <a:solidFill>
                  <a:schemeClr val="dk1"/>
                </a:solidFill>
                <a:latin typeface="Calibri"/>
                <a:ea typeface="Calibri"/>
                <a:cs typeface="Calibri"/>
                <a:sym typeface="Calibri"/>
              </a:rPr>
              <a:t>Dr. Timothy Maciag</a:t>
            </a:r>
            <a:endParaRPr>
              <a:solidFill>
                <a:schemeClr val="dk1"/>
              </a:solidFill>
              <a:latin typeface="Calibri"/>
              <a:ea typeface="Calibri"/>
              <a:cs typeface="Calibri"/>
              <a:sym typeface="Calibri"/>
            </a:endParaRPr>
          </a:p>
          <a:p>
            <a:pPr indent="0" lvl="0" marL="0" marR="0" rtl="0" algn="l">
              <a:lnSpc>
                <a:spcPct val="90000"/>
              </a:lnSpc>
              <a:spcBef>
                <a:spcPts val="800"/>
              </a:spcBef>
              <a:spcAft>
                <a:spcPts val="0"/>
              </a:spcAft>
              <a:buNone/>
            </a:pPr>
            <a:r>
              <a:rPr lang="en">
                <a:solidFill>
                  <a:schemeClr val="dk1"/>
                </a:solidFill>
                <a:latin typeface="Calibri"/>
                <a:ea typeface="Calibri"/>
                <a:cs typeface="Calibri"/>
                <a:sym typeface="Calibri"/>
              </a:rPr>
              <a:t>Dr. Mohamed El-Darieby</a:t>
            </a:r>
            <a:endParaRPr>
              <a:solidFill>
                <a:schemeClr val="dk1"/>
              </a:solidFill>
              <a:latin typeface="Calibri"/>
              <a:ea typeface="Calibri"/>
              <a:cs typeface="Calibri"/>
              <a:sym typeface="Calibri"/>
            </a:endParaRPr>
          </a:p>
          <a:p>
            <a:pPr indent="0" lvl="0" marL="0" marR="0" rtl="0" algn="l">
              <a:lnSpc>
                <a:spcPct val="90000"/>
              </a:lnSpc>
              <a:spcBef>
                <a:spcPts val="800"/>
              </a:spcBef>
              <a:spcAft>
                <a:spcPts val="0"/>
              </a:spcAft>
              <a:buNone/>
            </a:pPr>
            <a:r>
              <a:rPr lang="en">
                <a:solidFill>
                  <a:schemeClr val="dk1"/>
                </a:solidFill>
                <a:latin typeface="Calibri"/>
                <a:ea typeface="Calibri"/>
                <a:cs typeface="Calibri"/>
                <a:sym typeface="Calibri"/>
              </a:rPr>
              <a:t>George Daoud</a:t>
            </a:r>
            <a:endParaRPr>
              <a:solidFill>
                <a:schemeClr val="dk1"/>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85825" y="444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Image References</a:t>
            </a:r>
            <a:endParaRPr sz="3333"/>
          </a:p>
          <a:p>
            <a:pPr indent="0" lvl="0" marL="0" rtl="0" algn="l">
              <a:spcBef>
                <a:spcPts val="0"/>
              </a:spcBef>
              <a:spcAft>
                <a:spcPts val="0"/>
              </a:spcAft>
              <a:buNone/>
            </a:pPr>
            <a:r>
              <a:t/>
            </a:r>
            <a:endParaRPr/>
          </a:p>
        </p:txBody>
      </p:sp>
      <p:sp>
        <p:nvSpPr>
          <p:cNvPr id="354" name="Google Shape;354;p54"/>
          <p:cNvSpPr txBox="1"/>
          <p:nvPr>
            <p:ph idx="1" type="body"/>
          </p:nvPr>
        </p:nvSpPr>
        <p:spPr>
          <a:xfrm>
            <a:off x="385825" y="11520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3"/>
              </a:rPr>
              <a:t>https://dribbble.com/shots/3831862-Nest-JS-The-official-logo</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4"/>
              </a:rPr>
              <a:t>https://icons8.com/icon/vMqgHSToxrJR/typescript</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5"/>
              </a:rPr>
              <a:t>https://iconscout.com/icon/react-1</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6"/>
              </a:rPr>
              <a:t>https://air.inc/blog/logos/Github-Logo-slack-theme</a:t>
            </a:r>
            <a:endParaRPr sz="16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7"/>
              </a:rPr>
              <a:t>https://lilianweng.github.io/lil-log/2017/12/31/object-recognition-for-dummies-part-3.html</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rgbClr val="000000"/>
              </a:buClr>
              <a:buSzPts val="1800"/>
              <a:buFont typeface="Arial"/>
              <a:buNone/>
            </a:pPr>
            <a:r>
              <a:rPr lang="en" sz="1600">
                <a:solidFill>
                  <a:schemeClr val="dk1"/>
                </a:solidFill>
                <a:latin typeface="Calibri"/>
                <a:ea typeface="Calibri"/>
                <a:cs typeface="Calibri"/>
                <a:sym typeface="Calibri"/>
              </a:rPr>
              <a:t>Region of Peel - Study on Enforcement for Reducing Blue Bin Contamination</a:t>
            </a:r>
            <a:endParaRPr sz="16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rgbClr val="000000"/>
              </a:buClr>
              <a:buSzPts val="1800"/>
              <a:buFont typeface="Arial"/>
              <a:buNone/>
            </a:pPr>
            <a:r>
              <a:rPr lang="en" sz="1600" u="sng">
                <a:solidFill>
                  <a:schemeClr val="accent5"/>
                </a:solidFill>
                <a:latin typeface="Calibri"/>
                <a:ea typeface="Calibri"/>
                <a:cs typeface="Calibri"/>
                <a:sym typeface="Calibri"/>
                <a:hlinkClick r:id="rId8">
                  <a:extLst>
                    <a:ext uri="{A12FA001-AC4F-418D-AE19-62706E023703}">
                      <ahyp:hlinkClr val="tx"/>
                    </a:ext>
                  </a:extLst>
                </a:hlinkClick>
              </a:rPr>
              <a:t>https://pub-peelregion.escribemeetings.com/FileStream.ashx?DocumentId=4482</a:t>
            </a:r>
            <a:endParaRPr sz="1600">
              <a:latin typeface="Calibri"/>
              <a:ea typeface="Calibri"/>
              <a:cs typeface="Calibri"/>
              <a:sym typeface="Calibri"/>
            </a:endParaRPr>
          </a:p>
          <a:p>
            <a:pPr indent="0" lvl="0" marL="0" rtl="0" algn="l">
              <a:lnSpc>
                <a:spcPct val="90000"/>
              </a:lnSpc>
              <a:spcBef>
                <a:spcPts val="1000"/>
              </a:spcBef>
              <a:spcAft>
                <a:spcPts val="0"/>
              </a:spcAft>
              <a:buClr>
                <a:srgbClr val="000000"/>
              </a:buClr>
              <a:buSzPts val="1800"/>
              <a:buFont typeface="Arial"/>
              <a:buNone/>
            </a:pPr>
            <a:r>
              <a:rPr lang="en" sz="1600" u="sng">
                <a:solidFill>
                  <a:schemeClr val="hlink"/>
                </a:solidFill>
                <a:latin typeface="Calibri"/>
                <a:ea typeface="Calibri"/>
                <a:cs typeface="Calibri"/>
                <a:sym typeface="Calibri"/>
                <a:hlinkClick r:id="rId9"/>
              </a:rPr>
              <a:t>https://www.recycleacrossamerica.org/us-recycling-collapse</a:t>
            </a:r>
            <a:r>
              <a:rPr lang="en" sz="1600">
                <a:latin typeface="Calibri"/>
                <a:ea typeface="Calibri"/>
                <a:cs typeface="Calibri"/>
                <a:sym typeface="Calibri"/>
              </a:rPr>
              <a:t>  </a:t>
            </a:r>
            <a:endParaRPr sz="1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Commercial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2134350"/>
            <a:ext cx="8520600" cy="874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400"/>
              <a:t>Questions?</a:t>
            </a:r>
            <a:endParaRPr sz="4400"/>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9" title="URStreamSight Commercial">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What is URStreamSight?</a:t>
            </a:r>
            <a:endParaRPr/>
          </a:p>
        </p:txBody>
      </p:sp>
      <p:sp>
        <p:nvSpPr>
          <p:cNvPr id="144" name="Google Shape;144;p30"/>
          <p:cNvSpPr txBox="1"/>
          <p:nvPr>
            <p:ph idx="1" type="body"/>
          </p:nvPr>
        </p:nvSpPr>
        <p:spPr>
          <a:xfrm>
            <a:off x="628650" y="940056"/>
            <a:ext cx="50388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400"/>
              </a:spcBef>
              <a:spcAft>
                <a:spcPts val="0"/>
              </a:spcAft>
              <a:buSzPts val="1400"/>
              <a:buNone/>
            </a:pPr>
            <a:r>
              <a:rPr lang="en" sz="2000">
                <a:solidFill>
                  <a:schemeClr val="dk1"/>
                </a:solidFill>
                <a:latin typeface="Calibri"/>
                <a:ea typeface="Calibri"/>
                <a:cs typeface="Calibri"/>
                <a:sym typeface="Calibri"/>
              </a:rPr>
              <a:t>Problem:</a:t>
            </a:r>
            <a:endParaRPr sz="2000">
              <a:solidFill>
                <a:schemeClr val="dk1"/>
              </a:solidFill>
              <a:latin typeface="Calibri"/>
              <a:ea typeface="Calibri"/>
              <a:cs typeface="Calibri"/>
              <a:sym typeface="Calibri"/>
            </a:endParaRPr>
          </a:p>
          <a:p>
            <a:pPr indent="-152400" lvl="0" marL="177800" rtl="0" algn="l">
              <a:lnSpc>
                <a:spcPct val="90000"/>
              </a:lnSpc>
              <a:spcBef>
                <a:spcPts val="400"/>
              </a:spcBef>
              <a:spcAft>
                <a:spcPts val="0"/>
              </a:spcAft>
              <a:buSzPts val="1400"/>
              <a:buFont typeface="Calibri"/>
              <a:buChar char="•"/>
            </a:pPr>
            <a:r>
              <a:rPr lang="en">
                <a:solidFill>
                  <a:schemeClr val="dk1"/>
                </a:solidFill>
                <a:latin typeface="Calibri"/>
                <a:ea typeface="Calibri"/>
                <a:cs typeface="Calibri"/>
                <a:sym typeface="Calibri"/>
              </a:rPr>
              <a:t>Citizens across Canada are confused regarding what proper recycling is. </a:t>
            </a:r>
            <a:endParaRPr>
              <a:solidFill>
                <a:schemeClr val="dk1"/>
              </a:solidFill>
              <a:latin typeface="Calibri"/>
              <a:ea typeface="Calibri"/>
              <a:cs typeface="Calibri"/>
              <a:sym typeface="Calibri"/>
            </a:endParaRPr>
          </a:p>
          <a:p>
            <a:pPr indent="0" lvl="0" marL="0" rtl="0" algn="l">
              <a:lnSpc>
                <a:spcPct val="90000"/>
              </a:lnSpc>
              <a:spcBef>
                <a:spcPts val="400"/>
              </a:spcBef>
              <a:spcAft>
                <a:spcPts val="0"/>
              </a:spcAft>
              <a:buSzPts val="1400"/>
              <a:buNone/>
            </a:pPr>
            <a:r>
              <a:rPr lang="en" sz="2000">
                <a:solidFill>
                  <a:schemeClr val="dk1"/>
                </a:solidFill>
                <a:latin typeface="Calibri"/>
                <a:ea typeface="Calibri"/>
                <a:cs typeface="Calibri"/>
                <a:sym typeface="Calibri"/>
              </a:rPr>
              <a:t>Gap we are filling:</a:t>
            </a:r>
            <a:endParaRPr sz="2000">
              <a:solidFill>
                <a:schemeClr val="dk1"/>
              </a:solidFill>
              <a:latin typeface="Calibri"/>
              <a:ea typeface="Calibri"/>
              <a:cs typeface="Calibri"/>
              <a:sym typeface="Calibri"/>
            </a:endParaRPr>
          </a:p>
          <a:p>
            <a:pPr indent="-177800" lvl="0" marL="177800" rtl="0" algn="l">
              <a:lnSpc>
                <a:spcPct val="90000"/>
              </a:lnSpc>
              <a:spcBef>
                <a:spcPts val="400"/>
              </a:spcBef>
              <a:spcAft>
                <a:spcPts val="0"/>
              </a:spcAft>
              <a:buSzPts val="1400"/>
              <a:buFont typeface="Calibri"/>
              <a:buChar char="•"/>
            </a:pPr>
            <a:r>
              <a:rPr lang="en">
                <a:solidFill>
                  <a:schemeClr val="dk1"/>
                </a:solidFill>
                <a:latin typeface="Calibri"/>
                <a:ea typeface="Calibri"/>
                <a:cs typeface="Calibri"/>
                <a:sym typeface="Calibri"/>
              </a:rPr>
              <a:t>Giving data to municipalities to allow them to track/correct problem at its source (the people recycling). We are not actually sorting any recycling. </a:t>
            </a:r>
            <a:endParaRPr>
              <a:solidFill>
                <a:schemeClr val="dk1"/>
              </a:solidFill>
              <a:latin typeface="Calibri"/>
              <a:ea typeface="Calibri"/>
              <a:cs typeface="Calibri"/>
              <a:sym typeface="Calibri"/>
            </a:endParaRPr>
          </a:p>
          <a:p>
            <a:pPr indent="0" lvl="0" marL="0" rtl="0" algn="l">
              <a:lnSpc>
                <a:spcPct val="90000"/>
              </a:lnSpc>
              <a:spcBef>
                <a:spcPts val="400"/>
              </a:spcBef>
              <a:spcAft>
                <a:spcPts val="0"/>
              </a:spcAft>
              <a:buSzPts val="1400"/>
              <a:buNone/>
            </a:pPr>
            <a:r>
              <a:rPr lang="en" sz="2000">
                <a:solidFill>
                  <a:schemeClr val="dk1"/>
                </a:solidFill>
                <a:latin typeface="Calibri"/>
                <a:ea typeface="Calibri"/>
                <a:cs typeface="Calibri"/>
                <a:sym typeface="Calibri"/>
              </a:rPr>
              <a:t>Innovation we are introducing:</a:t>
            </a:r>
            <a:endParaRPr sz="2000">
              <a:solidFill>
                <a:schemeClr val="dk1"/>
              </a:solidFill>
              <a:latin typeface="Calibri"/>
              <a:ea typeface="Calibri"/>
              <a:cs typeface="Calibri"/>
              <a:sym typeface="Calibri"/>
            </a:endParaRPr>
          </a:p>
          <a:p>
            <a:pPr indent="-177800" lvl="0" marL="177800" rtl="0" algn="l">
              <a:lnSpc>
                <a:spcPct val="90000"/>
              </a:lnSpc>
              <a:spcBef>
                <a:spcPts val="400"/>
              </a:spcBef>
              <a:spcAft>
                <a:spcPts val="0"/>
              </a:spcAft>
              <a:buSzPts val="1400"/>
              <a:buFont typeface="Calibri"/>
              <a:buChar char="•"/>
            </a:pPr>
            <a:r>
              <a:rPr lang="en">
                <a:solidFill>
                  <a:schemeClr val="dk1"/>
                </a:solidFill>
                <a:latin typeface="Calibri"/>
                <a:ea typeface="Calibri"/>
                <a:cs typeface="Calibri"/>
                <a:sym typeface="Calibri"/>
              </a:rPr>
              <a:t>Web application for municipality workers that scores recycling on a neighborhood basis and displays the data. Videos are captured from the bin of recycling trucks and ran through a waste classifier to determine whether the recycling is contaminated. </a:t>
            </a:r>
            <a:endParaRPr>
              <a:solidFill>
                <a:schemeClr val="dk1"/>
              </a:solidFill>
              <a:latin typeface="Calibri"/>
              <a:ea typeface="Calibri"/>
              <a:cs typeface="Calibri"/>
              <a:sym typeface="Calibri"/>
            </a:endParaRPr>
          </a:p>
          <a:p>
            <a:pPr indent="0" lvl="0" marL="0" rtl="0" algn="l">
              <a:lnSpc>
                <a:spcPct val="90000"/>
              </a:lnSpc>
              <a:spcBef>
                <a:spcPts val="400"/>
              </a:spcBef>
              <a:spcAft>
                <a:spcPts val="0"/>
              </a:spcAft>
              <a:buSzPts val="1400"/>
              <a:buNone/>
            </a:pPr>
            <a:r>
              <a:t/>
            </a:r>
            <a:endParaRPr>
              <a:solidFill>
                <a:schemeClr val="dk1"/>
              </a:solidFill>
              <a:latin typeface="Calibri"/>
              <a:ea typeface="Calibri"/>
              <a:cs typeface="Calibri"/>
              <a:sym typeface="Calibri"/>
            </a:endParaRPr>
          </a:p>
        </p:txBody>
      </p:sp>
      <p:pic>
        <p:nvPicPr>
          <p:cNvPr id="145" name="Google Shape;145;p30"/>
          <p:cNvPicPr preferRelativeResize="0"/>
          <p:nvPr/>
        </p:nvPicPr>
        <p:blipFill>
          <a:blip r:embed="rId3">
            <a:alphaModFix/>
          </a:blip>
          <a:stretch>
            <a:fillRect/>
          </a:stretch>
        </p:blipFill>
        <p:spPr>
          <a:xfrm>
            <a:off x="5816193" y="0"/>
            <a:ext cx="3327807" cy="5143501"/>
          </a:xfrm>
          <a:prstGeom prst="rect">
            <a:avLst/>
          </a:prstGeom>
          <a:noFill/>
          <a:ln>
            <a:noFill/>
          </a:ln>
        </p:spPr>
      </p:pic>
      <p:sp>
        <p:nvSpPr>
          <p:cNvPr id="146" name="Google Shape;146;p30"/>
          <p:cNvSpPr/>
          <p:nvPr/>
        </p:nvSpPr>
        <p:spPr>
          <a:xfrm>
            <a:off x="6242550" y="1787775"/>
            <a:ext cx="432300" cy="43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7" name="Google Shape;147;p30"/>
          <p:cNvSpPr/>
          <p:nvPr/>
        </p:nvSpPr>
        <p:spPr>
          <a:xfrm>
            <a:off x="7032400" y="1940175"/>
            <a:ext cx="432300" cy="43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Why Make URStreamsight?</a:t>
            </a:r>
            <a:endParaRPr/>
          </a:p>
        </p:txBody>
      </p:sp>
      <p:sp>
        <p:nvSpPr>
          <p:cNvPr id="153" name="Google Shape;153;p31"/>
          <p:cNvSpPr txBox="1"/>
          <p:nvPr>
            <p:ph idx="1" type="body"/>
          </p:nvPr>
        </p:nvSpPr>
        <p:spPr>
          <a:xfrm>
            <a:off x="628650" y="1268050"/>
            <a:ext cx="4566600" cy="3263400"/>
          </a:xfrm>
          <a:prstGeom prst="rect">
            <a:avLst/>
          </a:prstGeom>
        </p:spPr>
        <p:txBody>
          <a:bodyPr anchorCtr="0" anchor="t" bIns="34275" lIns="68575" spcFirstLastPara="1" rIns="68575" wrap="square" tIns="34275">
            <a:noAutofit/>
          </a:bodyPr>
          <a:lstStyle/>
          <a:p>
            <a:pPr indent="-177800" lvl="0" marL="177800" rtl="0" algn="l">
              <a:spcBef>
                <a:spcPts val="400"/>
              </a:spcBef>
              <a:spcAft>
                <a:spcPts val="0"/>
              </a:spcAft>
              <a:buSzPts val="1400"/>
              <a:buFont typeface="Calibri"/>
              <a:buChar char="•"/>
            </a:pPr>
            <a:r>
              <a:rPr lang="en">
                <a:solidFill>
                  <a:schemeClr val="dk1"/>
                </a:solidFill>
                <a:latin typeface="Calibri"/>
                <a:ea typeface="Calibri"/>
                <a:cs typeface="Calibri"/>
                <a:sym typeface="Calibri"/>
              </a:rPr>
              <a:t>Contaminated recycling generates fines for municipalities</a:t>
            </a:r>
            <a:endParaRPr>
              <a:solidFill>
                <a:schemeClr val="dk1"/>
              </a:solidFill>
              <a:latin typeface="Calibri"/>
              <a:ea typeface="Calibri"/>
              <a:cs typeface="Calibri"/>
              <a:sym typeface="Calibri"/>
            </a:endParaRPr>
          </a:p>
          <a:p>
            <a:pPr indent="-177800" lvl="0" marL="177800" rtl="0" algn="l">
              <a:spcBef>
                <a:spcPts val="400"/>
              </a:spcBef>
              <a:spcAft>
                <a:spcPts val="0"/>
              </a:spcAft>
              <a:buSzPts val="1400"/>
              <a:buFont typeface="Calibri"/>
              <a:buChar char="•"/>
            </a:pPr>
            <a:r>
              <a:rPr lang="en">
                <a:solidFill>
                  <a:schemeClr val="dk1"/>
                </a:solidFill>
                <a:latin typeface="Calibri"/>
                <a:ea typeface="Calibri"/>
                <a:cs typeface="Calibri"/>
                <a:sym typeface="Calibri"/>
              </a:rPr>
              <a:t>Sorting recycling is complicated and expensive</a:t>
            </a:r>
            <a:endParaRPr>
              <a:solidFill>
                <a:schemeClr val="dk1"/>
              </a:solidFill>
              <a:latin typeface="Calibri"/>
              <a:ea typeface="Calibri"/>
              <a:cs typeface="Calibri"/>
              <a:sym typeface="Calibri"/>
            </a:endParaRPr>
          </a:p>
          <a:p>
            <a:pPr indent="-177800" lvl="0" marL="177800" rtl="0" algn="l">
              <a:spcBef>
                <a:spcPts val="400"/>
              </a:spcBef>
              <a:spcAft>
                <a:spcPts val="0"/>
              </a:spcAft>
              <a:buSzPts val="1400"/>
              <a:buFont typeface="Calibri"/>
              <a:buChar char="•"/>
            </a:pPr>
            <a:r>
              <a:rPr lang="en">
                <a:solidFill>
                  <a:schemeClr val="dk1"/>
                </a:solidFill>
                <a:latin typeface="Calibri"/>
                <a:ea typeface="Calibri"/>
                <a:cs typeface="Calibri"/>
                <a:sym typeface="Calibri"/>
              </a:rPr>
              <a:t>Our three pillars:</a:t>
            </a:r>
            <a:endParaRPr>
              <a:solidFill>
                <a:schemeClr val="dk1"/>
              </a:solidFill>
              <a:latin typeface="Calibri"/>
              <a:ea typeface="Calibri"/>
              <a:cs typeface="Calibri"/>
              <a:sym typeface="Calibri"/>
            </a:endParaRPr>
          </a:p>
          <a:p>
            <a:pPr indent="-273050" lvl="1" marL="6858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Education</a:t>
            </a:r>
            <a:endParaRPr sz="1800">
              <a:solidFill>
                <a:schemeClr val="dk1"/>
              </a:solidFill>
              <a:latin typeface="Calibri"/>
              <a:ea typeface="Calibri"/>
              <a:cs typeface="Calibri"/>
              <a:sym typeface="Calibri"/>
            </a:endParaRPr>
          </a:p>
          <a:p>
            <a:pPr indent="-273050" lvl="1" marL="6858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Regulatory compliance</a:t>
            </a:r>
            <a:endParaRPr sz="1800">
              <a:solidFill>
                <a:schemeClr val="dk1"/>
              </a:solidFill>
              <a:latin typeface="Calibri"/>
              <a:ea typeface="Calibri"/>
              <a:cs typeface="Calibri"/>
              <a:sym typeface="Calibri"/>
            </a:endParaRPr>
          </a:p>
          <a:p>
            <a:pPr indent="-273050" lvl="1" marL="6858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Iteration</a:t>
            </a:r>
            <a:endParaRPr i="1"/>
          </a:p>
          <a:p>
            <a:pPr indent="0" lvl="0" marL="0" rtl="0" algn="l">
              <a:spcBef>
                <a:spcPts val="800"/>
              </a:spcBef>
              <a:spcAft>
                <a:spcPts val="0"/>
              </a:spcAft>
              <a:buClr>
                <a:srgbClr val="000000"/>
              </a:buClr>
              <a:buSzPts val="1400"/>
              <a:buFont typeface="Arial"/>
              <a:buNone/>
            </a:pPr>
            <a:r>
              <a:t/>
            </a:r>
            <a:endParaRPr/>
          </a:p>
          <a:p>
            <a:pPr indent="0" lvl="0" marL="0" rtl="0" algn="l">
              <a:spcBef>
                <a:spcPts val="8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Region of Peel Findings</a:t>
            </a:r>
            <a:endParaRPr/>
          </a:p>
        </p:txBody>
      </p:sp>
      <p:sp>
        <p:nvSpPr>
          <p:cNvPr id="159" name="Google Shape;159;p32"/>
          <p:cNvSpPr txBox="1"/>
          <p:nvPr>
            <p:ph idx="1" type="body"/>
          </p:nvPr>
        </p:nvSpPr>
        <p:spPr>
          <a:xfrm>
            <a:off x="628650" y="1268050"/>
            <a:ext cx="4273200" cy="3263400"/>
          </a:xfrm>
          <a:prstGeom prst="rect">
            <a:avLst/>
          </a:prstGeom>
        </p:spPr>
        <p:txBody>
          <a:bodyPr anchorCtr="0" anchor="t" bIns="34275" lIns="68575" spcFirstLastPara="1" rIns="68575" wrap="square" tIns="34275">
            <a:noAutofit/>
          </a:bodyPr>
          <a:lstStyle/>
          <a:p>
            <a:pPr indent="-317500" lvl="0" marL="457200" rtl="0" algn="l">
              <a:spcBef>
                <a:spcPts val="400"/>
              </a:spcBef>
              <a:spcAft>
                <a:spcPts val="0"/>
              </a:spcAft>
              <a:buSzPts val="1400"/>
              <a:buFont typeface="Calibri"/>
              <a:buChar char="●"/>
            </a:pPr>
            <a:r>
              <a:rPr lang="en">
                <a:solidFill>
                  <a:schemeClr val="dk1"/>
                </a:solidFill>
                <a:latin typeface="Calibri"/>
                <a:ea typeface="Calibri"/>
                <a:cs typeface="Calibri"/>
                <a:sym typeface="Calibri"/>
              </a:rPr>
              <a:t>Our three pillars:</a:t>
            </a:r>
            <a:endParaRPr>
              <a:solidFill>
                <a:schemeClr val="dk1"/>
              </a:solidFill>
              <a:latin typeface="Calibri"/>
              <a:ea typeface="Calibri"/>
              <a:cs typeface="Calibri"/>
              <a:sym typeface="Calibri"/>
            </a:endParaRPr>
          </a:p>
          <a:p>
            <a:pPr indent="-336550" lvl="1" marL="9144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Education</a:t>
            </a:r>
            <a:endParaRPr sz="1800">
              <a:solidFill>
                <a:schemeClr val="dk1"/>
              </a:solidFill>
              <a:latin typeface="Calibri"/>
              <a:ea typeface="Calibri"/>
              <a:cs typeface="Calibri"/>
              <a:sym typeface="Calibri"/>
            </a:endParaRPr>
          </a:p>
          <a:p>
            <a:pPr indent="-336550" lvl="1" marL="9144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Regulatory compliance</a:t>
            </a:r>
            <a:endParaRPr sz="1800">
              <a:solidFill>
                <a:schemeClr val="dk1"/>
              </a:solidFill>
              <a:latin typeface="Calibri"/>
              <a:ea typeface="Calibri"/>
              <a:cs typeface="Calibri"/>
              <a:sym typeface="Calibri"/>
            </a:endParaRPr>
          </a:p>
          <a:p>
            <a:pPr indent="-336550" lvl="1" marL="914400" rtl="0" algn="l">
              <a:spcBef>
                <a:spcPts val="400"/>
              </a:spcBef>
              <a:spcAft>
                <a:spcPts val="0"/>
              </a:spcAft>
              <a:buSzPts val="1700"/>
              <a:buFont typeface="Calibri"/>
              <a:buChar char="○"/>
            </a:pPr>
            <a:r>
              <a:rPr lang="en" sz="1800">
                <a:solidFill>
                  <a:schemeClr val="dk1"/>
                </a:solidFill>
                <a:latin typeface="Calibri"/>
                <a:ea typeface="Calibri"/>
                <a:cs typeface="Calibri"/>
                <a:sym typeface="Calibri"/>
              </a:rPr>
              <a:t>Iteration</a:t>
            </a:r>
            <a:endParaRPr i="1"/>
          </a:p>
          <a:p>
            <a:pPr indent="0" lvl="0" marL="0" rtl="0" algn="l">
              <a:spcBef>
                <a:spcPts val="400"/>
              </a:spcBef>
              <a:spcAft>
                <a:spcPts val="0"/>
              </a:spcAft>
              <a:buNone/>
            </a:pPr>
            <a:r>
              <a:t/>
            </a:r>
            <a:endParaRPr>
              <a:solidFill>
                <a:schemeClr val="dk1"/>
              </a:solidFill>
              <a:latin typeface="Calibri"/>
              <a:ea typeface="Calibri"/>
              <a:cs typeface="Calibri"/>
              <a:sym typeface="Calibri"/>
            </a:endParaRPr>
          </a:p>
          <a:p>
            <a:pPr indent="-317500" lvl="0" marL="457200" rtl="0" algn="l">
              <a:spcBef>
                <a:spcPts val="400"/>
              </a:spcBef>
              <a:spcAft>
                <a:spcPts val="0"/>
              </a:spcAft>
              <a:buClr>
                <a:schemeClr val="dk1"/>
              </a:buClr>
              <a:buSzPts val="1400"/>
              <a:buFont typeface="Calibri"/>
              <a:buChar char="●"/>
            </a:pPr>
            <a:r>
              <a:rPr lang="en">
                <a:solidFill>
                  <a:schemeClr val="dk1"/>
                </a:solidFill>
                <a:latin typeface="Calibri"/>
                <a:ea typeface="Calibri"/>
                <a:cs typeface="Calibri"/>
                <a:sym typeface="Calibri"/>
              </a:rPr>
              <a:t>Studies on recycling contamination impacts such as a study from the Region of Peel (in Ontario) showed that after education campaigns, contamination in recycling greatly improved.</a:t>
            </a:r>
            <a:endParaRPr i="1"/>
          </a:p>
          <a:p>
            <a:pPr indent="0" lvl="0" marL="0" rtl="0" algn="l">
              <a:spcBef>
                <a:spcPts val="800"/>
              </a:spcBef>
              <a:spcAft>
                <a:spcPts val="0"/>
              </a:spcAft>
              <a:buClr>
                <a:srgbClr val="000000"/>
              </a:buClr>
              <a:buSzPts val="1400"/>
              <a:buFont typeface="Arial"/>
              <a:buNone/>
            </a:pPr>
            <a:r>
              <a:t/>
            </a:r>
            <a:endParaRPr/>
          </a:p>
          <a:p>
            <a:pPr indent="0" lvl="0" marL="0" rtl="0" algn="l">
              <a:spcBef>
                <a:spcPts val="800"/>
              </a:spcBef>
              <a:spcAft>
                <a:spcPts val="0"/>
              </a:spcAft>
              <a:buNone/>
            </a:pPr>
            <a:r>
              <a:t/>
            </a:r>
            <a:endParaRPr/>
          </a:p>
        </p:txBody>
      </p:sp>
      <p:pic>
        <p:nvPicPr>
          <p:cNvPr id="160" name="Google Shape;160;p32"/>
          <p:cNvPicPr preferRelativeResize="0"/>
          <p:nvPr/>
        </p:nvPicPr>
        <p:blipFill>
          <a:blip r:embed="rId3">
            <a:alphaModFix/>
          </a:blip>
          <a:stretch>
            <a:fillRect/>
          </a:stretch>
        </p:blipFill>
        <p:spPr>
          <a:xfrm>
            <a:off x="5081400" y="1581775"/>
            <a:ext cx="3927350" cy="2424775"/>
          </a:xfrm>
          <a:prstGeom prst="rect">
            <a:avLst/>
          </a:prstGeom>
          <a:noFill/>
          <a:ln>
            <a:noFill/>
          </a:ln>
        </p:spPr>
      </p:pic>
      <p:sp>
        <p:nvSpPr>
          <p:cNvPr id="161" name="Google Shape;161;p32"/>
          <p:cNvSpPr txBox="1"/>
          <p:nvPr/>
        </p:nvSpPr>
        <p:spPr>
          <a:xfrm>
            <a:off x="5601028" y="3913679"/>
            <a:ext cx="3077100" cy="378600"/>
          </a:xfrm>
          <a:prstGeom prst="rect">
            <a:avLst/>
          </a:prstGeom>
          <a:noFill/>
          <a:ln>
            <a:noFill/>
          </a:ln>
        </p:spPr>
        <p:txBody>
          <a:bodyPr anchorCtr="0" anchor="ctr" bIns="91425" lIns="91425" spcFirstLastPara="1" rIns="91425" wrap="square" tIns="91425">
            <a:spAutoFit/>
          </a:bodyPr>
          <a:lstStyle/>
          <a:p>
            <a:pPr indent="0" lvl="0" marL="0" marR="0" rtl="0" algn="ctr">
              <a:lnSpc>
                <a:spcPct val="90000"/>
              </a:lnSpc>
              <a:spcBef>
                <a:spcPts val="400"/>
              </a:spcBef>
              <a:spcAft>
                <a:spcPts val="0"/>
              </a:spcAft>
              <a:buNone/>
            </a:pPr>
            <a:r>
              <a:rPr lang="en">
                <a:solidFill>
                  <a:schemeClr val="dk1"/>
                </a:solidFill>
                <a:latin typeface="Calibri"/>
                <a:ea typeface="Calibri"/>
                <a:cs typeface="Calibri"/>
                <a:sym typeface="Calibri"/>
              </a:rPr>
              <a:t>Results from the region of Peel</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000"/>
              <a:buNone/>
            </a:pPr>
            <a:r>
              <a:rPr lang="en"/>
              <a:t>Our Partnership</a:t>
            </a:r>
            <a:endParaRPr/>
          </a:p>
        </p:txBody>
      </p:sp>
      <p:sp>
        <p:nvSpPr>
          <p:cNvPr id="167" name="Google Shape;167;p33"/>
          <p:cNvSpPr txBox="1"/>
          <p:nvPr>
            <p:ph idx="1" type="body"/>
          </p:nvPr>
        </p:nvSpPr>
        <p:spPr>
          <a:xfrm>
            <a:off x="628650" y="1369219"/>
            <a:ext cx="5419800" cy="3338400"/>
          </a:xfrm>
          <a:prstGeom prst="rect">
            <a:avLst/>
          </a:prstGeom>
          <a:noFill/>
          <a:ln>
            <a:noFill/>
          </a:ln>
        </p:spPr>
        <p:txBody>
          <a:bodyPr anchorCtr="0" anchor="t" bIns="34275" lIns="68575" spcFirstLastPara="1" rIns="68575" wrap="square" tIns="34275">
            <a:noAutofit/>
          </a:bodyPr>
          <a:lstStyle/>
          <a:p>
            <a:pPr indent="-254000" lvl="0" marL="342900" rtl="0" algn="l">
              <a:lnSpc>
                <a:spcPct val="90000"/>
              </a:lnSpc>
              <a:spcBef>
                <a:spcPts val="800"/>
              </a:spcBef>
              <a:spcAft>
                <a:spcPts val="0"/>
              </a:spcAft>
              <a:buSzPts val="1400"/>
              <a:buFont typeface="Calibri"/>
              <a:buChar char="●"/>
            </a:pPr>
            <a:r>
              <a:rPr lang="en">
                <a:solidFill>
                  <a:schemeClr val="dk1"/>
                </a:solidFill>
                <a:latin typeface="Calibri"/>
                <a:ea typeface="Calibri"/>
                <a:cs typeface="Calibri"/>
                <a:sym typeface="Calibri"/>
              </a:rPr>
              <a:t>Developed in cooperation with our industry partner, Prairie Robotics</a:t>
            </a:r>
            <a:endParaRPr>
              <a:solidFill>
                <a:schemeClr val="dk1"/>
              </a:solidFill>
              <a:latin typeface="Calibri"/>
              <a:ea typeface="Calibri"/>
              <a:cs typeface="Calibri"/>
              <a:sym typeface="Calibri"/>
            </a:endParaRPr>
          </a:p>
          <a:p>
            <a:pPr indent="-254000" lvl="0" marL="342900" rtl="0" algn="l">
              <a:lnSpc>
                <a:spcPct val="90000"/>
              </a:lnSpc>
              <a:spcBef>
                <a:spcPts val="400"/>
              </a:spcBef>
              <a:spcAft>
                <a:spcPts val="0"/>
              </a:spcAft>
              <a:buSzPts val="1400"/>
              <a:buFont typeface="Arial"/>
              <a:buChar char="●"/>
            </a:pPr>
            <a:r>
              <a:rPr lang="en">
                <a:solidFill>
                  <a:schemeClr val="dk1"/>
                </a:solidFill>
                <a:latin typeface="Calibri"/>
                <a:ea typeface="Calibri"/>
                <a:cs typeface="Calibri"/>
                <a:sym typeface="Calibri"/>
              </a:rPr>
              <a:t>Progress made in our project will be used and expanded on by Prairie Robotics following its completion</a:t>
            </a:r>
            <a:endParaRPr>
              <a:solidFill>
                <a:schemeClr val="dk1"/>
              </a:solidFill>
              <a:latin typeface="Calibri"/>
              <a:ea typeface="Calibri"/>
              <a:cs typeface="Calibri"/>
              <a:sym typeface="Calibri"/>
            </a:endParaRPr>
          </a:p>
        </p:txBody>
      </p:sp>
      <p:pic>
        <p:nvPicPr>
          <p:cNvPr id="168" name="Google Shape;168;p33"/>
          <p:cNvPicPr preferRelativeResize="0"/>
          <p:nvPr/>
        </p:nvPicPr>
        <p:blipFill>
          <a:blip r:embed="rId3">
            <a:alphaModFix/>
          </a:blip>
          <a:stretch>
            <a:fillRect/>
          </a:stretch>
        </p:blipFill>
        <p:spPr>
          <a:xfrm>
            <a:off x="6220475" y="920006"/>
            <a:ext cx="2466825" cy="246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628650" y="20746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000"/>
              <a:t>Our App</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3EC73E"/>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